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323" r:id="rId3"/>
    <p:sldId id="309" r:id="rId4"/>
    <p:sldId id="321" r:id="rId5"/>
    <p:sldId id="277" r:id="rId6"/>
    <p:sldId id="257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07" r:id="rId19"/>
    <p:sldId id="271" r:id="rId20"/>
    <p:sldId id="272" r:id="rId21"/>
    <p:sldId id="273" r:id="rId22"/>
    <p:sldId id="274" r:id="rId23"/>
    <p:sldId id="275" r:id="rId24"/>
    <p:sldId id="288" r:id="rId25"/>
    <p:sldId id="289" r:id="rId26"/>
    <p:sldId id="287" r:id="rId27"/>
    <p:sldId id="305" r:id="rId28"/>
    <p:sldId id="290" r:id="rId29"/>
    <p:sldId id="291" r:id="rId30"/>
    <p:sldId id="292" r:id="rId31"/>
    <p:sldId id="293" r:id="rId32"/>
    <p:sldId id="294" r:id="rId33"/>
    <p:sldId id="296" r:id="rId34"/>
    <p:sldId id="297" r:id="rId35"/>
    <p:sldId id="298" r:id="rId36"/>
    <p:sldId id="299" r:id="rId37"/>
    <p:sldId id="300" r:id="rId38"/>
    <p:sldId id="302" r:id="rId39"/>
    <p:sldId id="303" r:id="rId40"/>
    <p:sldId id="304" r:id="rId41"/>
    <p:sldId id="295" r:id="rId42"/>
    <p:sldId id="322" r:id="rId43"/>
    <p:sldId id="268" r:id="rId44"/>
    <p:sldId id="308" r:id="rId45"/>
    <p:sldId id="324" r:id="rId46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6" autoAdjust="0"/>
    <p:restoredTop sz="75336" autoAdjust="0"/>
  </p:normalViewPr>
  <p:slideViewPr>
    <p:cSldViewPr snapToGrid="0">
      <p:cViewPr varScale="1">
        <p:scale>
          <a:sx n="50" d="100"/>
          <a:sy n="50" d="100"/>
        </p:scale>
        <p:origin x="11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08C9C-A173-44D0-95FB-9D4E5057BECB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538AF-EF3D-4085-B118-A90C97F3A2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5495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CBFA1-4505-4364-AA3E-50DBBC085A22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7DA1F-1CBF-474C-8521-19DC8C67B6D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5431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5387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95849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183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081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527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0229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5957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0177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2211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b="0" i="0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0375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01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9674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59001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77058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71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386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7989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67277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8623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7415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15468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336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20940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14566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9883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5482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7538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8238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58641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86642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6731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88183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1339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47075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02844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0808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86649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A1040-0B67-4DAB-84FB-D4BD555DE440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78350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51485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8196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870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8769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8017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31744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7DA1F-1CBF-474C-8521-19DC8C67B6DA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6349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252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859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06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929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086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1657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501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750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5281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14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1157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9E14D-4843-4D72-987A-0AAFC74FE3E9}" type="datetimeFigureOut">
              <a:rPr lang="cs-CZ" smtClean="0"/>
              <a:t>09.10.2018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14886-AA27-43D7-8E0D-31DBB6597E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254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26" Type="http://schemas.openxmlformats.org/officeDocument/2006/relationships/image" Target="../media/image89.png"/><Relationship Id="rId3" Type="http://schemas.openxmlformats.org/officeDocument/2006/relationships/image" Target="../media/image66.png"/><Relationship Id="rId21" Type="http://schemas.openxmlformats.org/officeDocument/2006/relationships/image" Target="../media/image84.png"/><Relationship Id="rId34" Type="http://schemas.openxmlformats.org/officeDocument/2006/relationships/image" Target="../media/image97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29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24" Type="http://schemas.openxmlformats.org/officeDocument/2006/relationships/image" Target="../media/image87.png"/><Relationship Id="rId32" Type="http://schemas.openxmlformats.org/officeDocument/2006/relationships/image" Target="../media/image95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png"/><Relationship Id="rId10" Type="http://schemas.openxmlformats.org/officeDocument/2006/relationships/image" Target="../media/image73.png"/><Relationship Id="rId19" Type="http://schemas.openxmlformats.org/officeDocument/2006/relationships/image" Target="../media/image82.png"/><Relationship Id="rId31" Type="http://schemas.openxmlformats.org/officeDocument/2006/relationships/image" Target="../media/image94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35" Type="http://schemas.openxmlformats.org/officeDocument/2006/relationships/image" Target="../media/image9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3.png"/><Relationship Id="rId10" Type="http://schemas.openxmlformats.org/officeDocument/2006/relationships/image" Target="../media/image103.png"/><Relationship Id="rId4" Type="http://schemas.openxmlformats.org/officeDocument/2006/relationships/image" Target="../media/image2.png"/><Relationship Id="rId9" Type="http://schemas.openxmlformats.org/officeDocument/2006/relationships/image" Target="../media/image10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08" y="1637607"/>
            <a:ext cx="9052805" cy="343315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2352502" y="2569465"/>
            <a:ext cx="69116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>
                <a:solidFill>
                  <a:schemeClr val="bg1"/>
                </a:solidFill>
              </a:rPr>
              <a:t>New </a:t>
            </a:r>
            <a:r>
              <a:rPr lang="cs-CZ" sz="4000" b="1" dirty="0" err="1">
                <a:solidFill>
                  <a:schemeClr val="bg1"/>
                </a:solidFill>
              </a:rPr>
              <a:t>formula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of</a:t>
            </a:r>
            <a:r>
              <a:rPr lang="cs-CZ" sz="4000" b="1" dirty="0">
                <a:solidFill>
                  <a:schemeClr val="bg1"/>
                </a:solidFill>
              </a:rPr>
              <a:t> dry food </a:t>
            </a:r>
            <a:r>
              <a:rPr lang="cs-CZ" sz="4000" b="1" dirty="0" err="1">
                <a:solidFill>
                  <a:schemeClr val="bg1"/>
                </a:solidFill>
              </a:rPr>
              <a:t>for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cat</a:t>
            </a:r>
            <a:endParaRPr lang="cs-CZ" sz="4000" b="1" dirty="0">
              <a:solidFill>
                <a:schemeClr val="bg1"/>
              </a:solidFill>
            </a:endParaRPr>
          </a:p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Training</a:t>
            </a:r>
            <a:endParaRPr lang="cs-CZ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828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22554" t="28299" r="69729" b="58555"/>
          <a:stretch/>
        </p:blipFill>
        <p:spPr>
          <a:xfrm>
            <a:off x="3909393" y="139148"/>
            <a:ext cx="1370179" cy="131228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25272" t="12252" r="53750" b="72862"/>
          <a:stretch/>
        </p:blipFill>
        <p:spPr>
          <a:xfrm>
            <a:off x="185917" y="139148"/>
            <a:ext cx="3723476" cy="148553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29837" t="48985" r="24293" b="9836"/>
          <a:stretch/>
        </p:blipFill>
        <p:spPr>
          <a:xfrm>
            <a:off x="1160502" y="4035287"/>
            <a:ext cx="6540586" cy="282271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817" y="2033999"/>
            <a:ext cx="3525472" cy="4981859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" name="TextovéPole 8"/>
          <p:cNvSpPr txBox="1"/>
          <p:nvPr/>
        </p:nvSpPr>
        <p:spPr>
          <a:xfrm>
            <a:off x="244949" y="1692966"/>
            <a:ext cx="941610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Hair</a:t>
            </a:r>
            <a:r>
              <a:rPr lang="en-US" sz="2000" b="1" dirty="0"/>
              <a:t>&amp;</a:t>
            </a:r>
            <a:r>
              <a:rPr lang="cs-CZ" sz="2000" b="1" dirty="0"/>
              <a:t>Skin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fresh and dried </a:t>
            </a:r>
            <a:r>
              <a:rPr lang="cs-CZ" dirty="0" err="1"/>
              <a:t>salmon</a:t>
            </a:r>
            <a:r>
              <a:rPr lang="en-US" dirty="0"/>
              <a:t> and dried </a:t>
            </a:r>
            <a:r>
              <a:rPr lang="cs-CZ" dirty="0" err="1"/>
              <a:t>chicken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special</a:t>
            </a:r>
            <a:r>
              <a:rPr lang="cs-CZ" dirty="0"/>
              <a:t> </a:t>
            </a:r>
            <a:r>
              <a:rPr lang="cs-CZ" dirty="0" err="1"/>
              <a:t>hair</a:t>
            </a:r>
            <a:r>
              <a:rPr lang="cs-CZ" dirty="0"/>
              <a:t> and skin care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Omega3 &amp; 6 fatty acid provides shiny coat and healthy skin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Psyllium husk &amp; dried chicory to promote cleaning of intestinal tract and organism </a:t>
            </a:r>
            <a:r>
              <a:rPr lang="en-US" dirty="0" err="1"/>
              <a:t>detoxication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Yucca</a:t>
            </a:r>
            <a:r>
              <a:rPr lang="cs-CZ" dirty="0"/>
              <a:t> </a:t>
            </a:r>
            <a:r>
              <a:rPr lang="cs-CZ" dirty="0" err="1"/>
              <a:t>Schidigera</a:t>
            </a:r>
            <a:r>
              <a:rPr lang="cs-CZ" dirty="0"/>
              <a:t> to support digestive </a:t>
            </a:r>
            <a:r>
              <a:rPr lang="cs-CZ" dirty="0" err="1"/>
              <a:t>system</a:t>
            </a:r>
            <a:r>
              <a:rPr lang="cs-CZ" dirty="0"/>
              <a:t> and </a:t>
            </a:r>
            <a:r>
              <a:rPr lang="cs-CZ" dirty="0" err="1"/>
              <a:t>reduce</a:t>
            </a:r>
            <a:r>
              <a:rPr lang="cs-CZ" dirty="0"/>
              <a:t> </a:t>
            </a:r>
            <a:r>
              <a:rPr lang="cs-CZ" dirty="0" err="1"/>
              <a:t>odour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Dental</a:t>
            </a:r>
            <a:r>
              <a:rPr lang="cs-CZ" dirty="0"/>
              <a:t> care </a:t>
            </a:r>
            <a:r>
              <a:rPr lang="cs-CZ" dirty="0" err="1"/>
              <a:t>special</a:t>
            </a:r>
            <a:r>
              <a:rPr lang="cs-CZ" dirty="0"/>
              <a:t> </a:t>
            </a:r>
            <a:r>
              <a:rPr lang="cs-CZ" dirty="0" err="1"/>
              <a:t>minerals</a:t>
            </a:r>
            <a:r>
              <a:rPr lang="cs-CZ" dirty="0"/>
              <a:t> to </a:t>
            </a:r>
            <a:r>
              <a:rPr lang="cs-CZ" dirty="0" err="1"/>
              <a:t>promote</a:t>
            </a:r>
            <a:r>
              <a:rPr lang="cs-CZ" dirty="0"/>
              <a:t> </a:t>
            </a:r>
            <a:r>
              <a:rPr lang="cs-CZ" dirty="0" err="1"/>
              <a:t>healthy</a:t>
            </a:r>
            <a:r>
              <a:rPr lang="cs-CZ" dirty="0"/>
              <a:t> </a:t>
            </a:r>
            <a:r>
              <a:rPr lang="cs-CZ" dirty="0" err="1"/>
              <a:t>teeth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5980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3098" t="44345" r="70163" b="42509"/>
          <a:stretch/>
        </p:blipFill>
        <p:spPr>
          <a:xfrm>
            <a:off x="3967132" y="163708"/>
            <a:ext cx="1259903" cy="138182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/>
          <a:srcRect l="25598" t="27018" r="53424" b="56936"/>
          <a:stretch/>
        </p:blipFill>
        <p:spPr>
          <a:xfrm>
            <a:off x="244949" y="0"/>
            <a:ext cx="3722183" cy="160073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5"/>
          <a:srcRect l="29511" t="58845" r="24620" b="6549"/>
          <a:stretch/>
        </p:blipFill>
        <p:spPr>
          <a:xfrm>
            <a:off x="1332571" y="4049930"/>
            <a:ext cx="6592182" cy="279620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374" y="2200335"/>
            <a:ext cx="3420308" cy="4833257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" name="TextovéPole 7"/>
          <p:cNvSpPr txBox="1"/>
          <p:nvPr/>
        </p:nvSpPr>
        <p:spPr>
          <a:xfrm>
            <a:off x="244949" y="1692966"/>
            <a:ext cx="902118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Short</a:t>
            </a:r>
            <a:r>
              <a:rPr lang="cs-CZ" sz="2000" b="1" dirty="0"/>
              <a:t> </a:t>
            </a:r>
            <a:r>
              <a:rPr lang="cs-CZ" sz="2000" b="1" dirty="0" err="1"/>
              <a:t>Hair</a:t>
            </a:r>
            <a:r>
              <a:rPr lang="cs-CZ" sz="2000" b="1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duck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cs-CZ" dirty="0"/>
              <a:t>, </a:t>
            </a:r>
            <a:r>
              <a:rPr lang="cs-CZ" dirty="0" err="1"/>
              <a:t>fresh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short</a:t>
            </a:r>
            <a:r>
              <a:rPr lang="cs-CZ" dirty="0"/>
              <a:t> </a:t>
            </a:r>
            <a:r>
              <a:rPr lang="cs-CZ" dirty="0" err="1"/>
              <a:t>hair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Fruits</a:t>
            </a:r>
            <a:r>
              <a:rPr lang="cs-CZ" dirty="0"/>
              <a:t> and </a:t>
            </a:r>
            <a:r>
              <a:rPr lang="cs-CZ" dirty="0" err="1"/>
              <a:t>vegetables</a:t>
            </a:r>
            <a:r>
              <a:rPr lang="cs-CZ" dirty="0"/>
              <a:t> as natural </a:t>
            </a:r>
            <a:r>
              <a:rPr lang="cs-CZ" dirty="0" err="1"/>
              <a:t>fibre</a:t>
            </a:r>
            <a:r>
              <a:rPr lang="cs-CZ" dirty="0"/>
              <a:t> to </a:t>
            </a:r>
            <a:r>
              <a:rPr lang="cs-CZ" dirty="0" err="1"/>
              <a:t>ensure</a:t>
            </a:r>
            <a:r>
              <a:rPr lang="cs-CZ" dirty="0"/>
              <a:t> </a:t>
            </a:r>
            <a:r>
              <a:rPr lang="cs-CZ" dirty="0" err="1"/>
              <a:t>easy</a:t>
            </a:r>
            <a:r>
              <a:rPr lang="cs-CZ" dirty="0"/>
              <a:t> </a:t>
            </a:r>
            <a:r>
              <a:rPr lang="cs-CZ" dirty="0" err="1"/>
              <a:t>flow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hairball</a:t>
            </a:r>
            <a:r>
              <a:rPr lang="cs-CZ" dirty="0"/>
              <a:t> and support </a:t>
            </a:r>
            <a:r>
              <a:rPr lang="cs-CZ" dirty="0" err="1"/>
              <a:t>digestion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Heart</a:t>
            </a:r>
            <a:r>
              <a:rPr lang="cs-CZ" dirty="0"/>
              <a:t> care </a:t>
            </a:r>
            <a:r>
              <a:rPr lang="cs-CZ" dirty="0" err="1"/>
              <a:t>addition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carnitine</a:t>
            </a:r>
            <a:r>
              <a:rPr lang="cs-CZ" dirty="0"/>
              <a:t> </a:t>
            </a:r>
            <a:r>
              <a:rPr lang="cs-CZ" dirty="0" err="1"/>
              <a:t>taurine</a:t>
            </a:r>
            <a:r>
              <a:rPr lang="cs-CZ" dirty="0"/>
              <a:t> and natural </a:t>
            </a:r>
            <a:r>
              <a:rPr lang="cs-CZ" dirty="0" err="1"/>
              <a:t>antioxidants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Healthy</a:t>
            </a:r>
            <a:r>
              <a:rPr lang="cs-CZ" dirty="0"/>
              <a:t> </a:t>
            </a:r>
            <a:r>
              <a:rPr lang="cs-CZ" dirty="0" err="1"/>
              <a:t>joints</a:t>
            </a:r>
            <a:r>
              <a:rPr lang="cs-CZ" dirty="0"/>
              <a:t> </a:t>
            </a: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chondroprotectives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Dental</a:t>
            </a:r>
            <a:r>
              <a:rPr lang="cs-CZ" dirty="0"/>
              <a:t> care </a:t>
            </a:r>
            <a:r>
              <a:rPr lang="cs-CZ" dirty="0" err="1"/>
              <a:t>addition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special</a:t>
            </a:r>
            <a:r>
              <a:rPr lang="cs-CZ" dirty="0"/>
              <a:t> </a:t>
            </a:r>
            <a:r>
              <a:rPr lang="cs-CZ" dirty="0" err="1"/>
              <a:t>minerals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plague</a:t>
            </a:r>
            <a:r>
              <a:rPr lang="cs-CZ" dirty="0"/>
              <a:t> </a:t>
            </a:r>
            <a:r>
              <a:rPr lang="cs-CZ" dirty="0" err="1"/>
              <a:t>reduction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657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25272" t="53432" r="53750" b="31682"/>
          <a:stretch/>
        </p:blipFill>
        <p:spPr>
          <a:xfrm>
            <a:off x="76076" y="88979"/>
            <a:ext cx="3842437" cy="153299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22554" t="70445" r="70055" b="17375"/>
          <a:stretch/>
        </p:blipFill>
        <p:spPr>
          <a:xfrm>
            <a:off x="3994589" y="269398"/>
            <a:ext cx="1295744" cy="120046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28967" t="28492" r="24076" b="35549"/>
          <a:stretch/>
        </p:blipFill>
        <p:spPr>
          <a:xfrm>
            <a:off x="1200109" y="4140203"/>
            <a:ext cx="6354577" cy="255766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1952673"/>
            <a:ext cx="3521549" cy="4976322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" name="TextovéPole 8"/>
          <p:cNvSpPr txBox="1"/>
          <p:nvPr/>
        </p:nvSpPr>
        <p:spPr>
          <a:xfrm>
            <a:off x="244949" y="1692966"/>
            <a:ext cx="90440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Long </a:t>
            </a:r>
            <a:r>
              <a:rPr lang="cs-CZ" sz="2000" b="1" dirty="0" err="1"/>
              <a:t>Hair</a:t>
            </a:r>
            <a:r>
              <a:rPr lang="cs-CZ" sz="2000" b="1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duck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cs-CZ" dirty="0"/>
              <a:t>, </a:t>
            </a:r>
            <a:r>
              <a:rPr lang="cs-CZ" dirty="0" err="1"/>
              <a:t>fresh</a:t>
            </a:r>
            <a:r>
              <a:rPr lang="cs-CZ" dirty="0"/>
              <a:t> </a:t>
            </a:r>
            <a:r>
              <a:rPr lang="cs-CZ" dirty="0" err="1"/>
              <a:t>salmon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long </a:t>
            </a:r>
            <a:r>
              <a:rPr lang="cs-CZ" dirty="0" err="1"/>
              <a:t>hair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extra </a:t>
            </a:r>
            <a:r>
              <a:rPr lang="cs-CZ" dirty="0" err="1"/>
              <a:t>hair</a:t>
            </a:r>
            <a:r>
              <a:rPr lang="cs-CZ" dirty="0"/>
              <a:t> care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Promotes</a:t>
            </a:r>
            <a:r>
              <a:rPr lang="cs-CZ" dirty="0"/>
              <a:t> </a:t>
            </a:r>
            <a:r>
              <a:rPr lang="cs-CZ" dirty="0" err="1"/>
              <a:t>healthy</a:t>
            </a:r>
            <a:r>
              <a:rPr lang="cs-CZ" dirty="0"/>
              <a:t> skin </a:t>
            </a:r>
            <a:r>
              <a:rPr lang="en-US" dirty="0"/>
              <a:t>&amp;</a:t>
            </a:r>
            <a:r>
              <a:rPr lang="cs-CZ" dirty="0"/>
              <a:t> </a:t>
            </a:r>
            <a:r>
              <a:rPr lang="cs-CZ" dirty="0" err="1"/>
              <a:t>shiny</a:t>
            </a:r>
            <a:r>
              <a:rPr lang="cs-CZ" dirty="0"/>
              <a:t> </a:t>
            </a:r>
            <a:r>
              <a:rPr lang="cs-CZ" dirty="0" err="1"/>
              <a:t>coat</a:t>
            </a:r>
            <a:r>
              <a:rPr lang="cs-CZ" dirty="0"/>
              <a:t> by </a:t>
            </a:r>
            <a:r>
              <a:rPr lang="cs-CZ" dirty="0" err="1"/>
              <a:t>adding</a:t>
            </a:r>
            <a:r>
              <a:rPr lang="cs-CZ" dirty="0"/>
              <a:t> extra o</a:t>
            </a:r>
            <a:r>
              <a:rPr lang="en-US" dirty="0"/>
              <a:t>mega3 </a:t>
            </a:r>
            <a:r>
              <a:rPr lang="cs-CZ" dirty="0" err="1"/>
              <a:t>from</a:t>
            </a:r>
            <a:r>
              <a:rPr lang="cs-CZ" dirty="0"/>
              <a:t> </a:t>
            </a:r>
            <a:r>
              <a:rPr lang="cs-CZ" dirty="0" err="1"/>
              <a:t>flax</a:t>
            </a:r>
            <a:r>
              <a:rPr lang="cs-CZ" dirty="0"/>
              <a:t> </a:t>
            </a:r>
            <a:r>
              <a:rPr lang="cs-CZ" dirty="0" err="1"/>
              <a:t>seed</a:t>
            </a:r>
            <a:r>
              <a:rPr lang="cs-CZ" dirty="0"/>
              <a:t>, </a:t>
            </a:r>
            <a:r>
              <a:rPr lang="cs-CZ" dirty="0" err="1"/>
              <a:t>salmon</a:t>
            </a:r>
            <a:r>
              <a:rPr lang="cs-CZ" dirty="0"/>
              <a:t> </a:t>
            </a:r>
            <a:r>
              <a:rPr lang="cs-CZ" dirty="0" err="1"/>
              <a:t>oil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Antarctic</a:t>
            </a:r>
            <a:r>
              <a:rPr lang="cs-CZ" dirty="0"/>
              <a:t> </a:t>
            </a:r>
            <a:r>
              <a:rPr lang="cs-CZ" dirty="0" err="1"/>
              <a:t>krill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Fruits</a:t>
            </a:r>
            <a:r>
              <a:rPr lang="cs-CZ" dirty="0"/>
              <a:t> and </a:t>
            </a:r>
            <a:r>
              <a:rPr lang="cs-CZ" dirty="0" err="1"/>
              <a:t>vegetables</a:t>
            </a:r>
            <a:r>
              <a:rPr lang="cs-CZ" dirty="0"/>
              <a:t> as natural </a:t>
            </a:r>
            <a:r>
              <a:rPr lang="cs-CZ" dirty="0" err="1"/>
              <a:t>fibre</a:t>
            </a:r>
            <a:r>
              <a:rPr lang="cs-CZ" dirty="0"/>
              <a:t> to </a:t>
            </a:r>
            <a:r>
              <a:rPr lang="cs-CZ" dirty="0" err="1"/>
              <a:t>ensure</a:t>
            </a:r>
            <a:r>
              <a:rPr lang="cs-CZ" dirty="0"/>
              <a:t> </a:t>
            </a:r>
            <a:r>
              <a:rPr lang="cs-CZ" dirty="0" err="1"/>
              <a:t>easy</a:t>
            </a:r>
            <a:r>
              <a:rPr lang="cs-CZ" dirty="0"/>
              <a:t> </a:t>
            </a:r>
            <a:r>
              <a:rPr lang="cs-CZ" dirty="0" err="1"/>
              <a:t>flow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hairball</a:t>
            </a:r>
            <a:r>
              <a:rPr lang="cs-CZ" dirty="0"/>
              <a:t> and support </a:t>
            </a:r>
            <a:r>
              <a:rPr lang="cs-CZ" dirty="0" err="1"/>
              <a:t>digestion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Dental</a:t>
            </a:r>
            <a:r>
              <a:rPr lang="cs-CZ" dirty="0"/>
              <a:t> care </a:t>
            </a:r>
            <a:r>
              <a:rPr lang="cs-CZ" dirty="0" err="1"/>
              <a:t>special</a:t>
            </a:r>
            <a:r>
              <a:rPr lang="cs-CZ" dirty="0"/>
              <a:t> </a:t>
            </a:r>
            <a:r>
              <a:rPr lang="cs-CZ" dirty="0" err="1"/>
              <a:t>minerals</a:t>
            </a:r>
            <a:r>
              <a:rPr lang="cs-CZ" dirty="0"/>
              <a:t> to </a:t>
            </a:r>
            <a:r>
              <a:rPr lang="cs-CZ" dirty="0" err="1"/>
              <a:t>promote</a:t>
            </a:r>
            <a:r>
              <a:rPr lang="cs-CZ" dirty="0"/>
              <a:t> </a:t>
            </a:r>
            <a:r>
              <a:rPr lang="cs-CZ" dirty="0" err="1"/>
              <a:t>healthy</a:t>
            </a:r>
            <a:r>
              <a:rPr lang="cs-CZ" dirty="0"/>
              <a:t> </a:t>
            </a:r>
            <a:r>
              <a:rPr lang="cs-CZ" dirty="0" err="1"/>
              <a:t>teeth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802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5272" t="49372" r="53750" b="35741"/>
          <a:stretch/>
        </p:blipFill>
        <p:spPr>
          <a:xfrm>
            <a:off x="0" y="63925"/>
            <a:ext cx="3925395" cy="156609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/>
          <a:srcRect l="22880" t="65291" r="69620" b="20854"/>
          <a:stretch/>
        </p:blipFill>
        <p:spPr>
          <a:xfrm>
            <a:off x="4118682" y="76830"/>
            <a:ext cx="1468080" cy="155318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5"/>
          <a:srcRect l="29728" t="48791" r="22663" b="14283"/>
          <a:stretch/>
        </p:blipFill>
        <p:spPr>
          <a:xfrm>
            <a:off x="1390233" y="3818019"/>
            <a:ext cx="6774053" cy="295398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662" y="1870103"/>
            <a:ext cx="3574287" cy="5050847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" name="TextovéPole 7"/>
          <p:cNvSpPr txBox="1"/>
          <p:nvPr/>
        </p:nvSpPr>
        <p:spPr>
          <a:xfrm>
            <a:off x="244949" y="1692966"/>
            <a:ext cx="90440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Exigent</a:t>
            </a:r>
            <a:r>
              <a:rPr lang="cs-CZ" sz="2000" b="1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fresh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</a:t>
            </a:r>
            <a:r>
              <a:rPr lang="cs-CZ" dirty="0" err="1"/>
              <a:t>meat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exigent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Urinary</a:t>
            </a:r>
            <a:r>
              <a:rPr lang="cs-CZ" dirty="0"/>
              <a:t> care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cranberries</a:t>
            </a:r>
            <a:r>
              <a:rPr lang="cs-CZ" dirty="0"/>
              <a:t> &amp; </a:t>
            </a:r>
            <a:r>
              <a:rPr lang="cs-CZ" dirty="0" err="1"/>
              <a:t>blueberries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urinary</a:t>
            </a:r>
            <a:r>
              <a:rPr lang="cs-CZ" dirty="0"/>
              <a:t> </a:t>
            </a:r>
            <a:r>
              <a:rPr lang="cs-CZ" dirty="0" err="1"/>
              <a:t>tract</a:t>
            </a:r>
            <a:r>
              <a:rPr lang="cs-CZ" dirty="0"/>
              <a:t> </a:t>
            </a:r>
            <a:r>
              <a:rPr lang="cs-CZ" dirty="0" err="1"/>
              <a:t>prevention</a:t>
            </a:r>
            <a:r>
              <a:rPr lang="cs-CZ" dirty="0"/>
              <a:t> and </a:t>
            </a:r>
            <a:r>
              <a:rPr lang="cs-CZ" dirty="0" err="1"/>
              <a:t>protection</a:t>
            </a:r>
            <a:r>
              <a:rPr lang="cs-CZ" dirty="0"/>
              <a:t> </a:t>
            </a:r>
            <a:r>
              <a:rPr lang="cs-CZ" dirty="0" err="1"/>
              <a:t>against</a:t>
            </a:r>
            <a:r>
              <a:rPr lang="cs-CZ" dirty="0"/>
              <a:t> </a:t>
            </a:r>
            <a:r>
              <a:rPr lang="cs-CZ" dirty="0" err="1"/>
              <a:t>kidney</a:t>
            </a:r>
            <a:r>
              <a:rPr lang="cs-CZ" dirty="0"/>
              <a:t> </a:t>
            </a:r>
            <a:r>
              <a:rPr lang="cs-CZ" dirty="0" err="1"/>
              <a:t>stones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Yucca</a:t>
            </a:r>
            <a:r>
              <a:rPr lang="cs-CZ" dirty="0"/>
              <a:t> </a:t>
            </a:r>
            <a:r>
              <a:rPr lang="cs-CZ" dirty="0" err="1"/>
              <a:t>Schidigera</a:t>
            </a:r>
            <a:r>
              <a:rPr lang="cs-CZ" dirty="0"/>
              <a:t> to support digestive </a:t>
            </a:r>
            <a:r>
              <a:rPr lang="cs-CZ" dirty="0" err="1"/>
              <a:t>system</a:t>
            </a:r>
            <a:r>
              <a:rPr lang="cs-CZ" dirty="0"/>
              <a:t> and </a:t>
            </a:r>
            <a:r>
              <a:rPr lang="cs-CZ" dirty="0" err="1"/>
              <a:t>reduce</a:t>
            </a:r>
            <a:r>
              <a:rPr lang="cs-CZ" dirty="0"/>
              <a:t> </a:t>
            </a:r>
            <a:r>
              <a:rPr lang="cs-CZ" dirty="0" err="1"/>
              <a:t>odour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Clay minerals for bone support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5383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25489" t="51112" r="53641" b="34775"/>
          <a:stretch/>
        </p:blipFill>
        <p:spPr>
          <a:xfrm>
            <a:off x="304800" y="185531"/>
            <a:ext cx="3415793" cy="129871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23206" t="67351" r="70055" b="21049"/>
          <a:stretch/>
        </p:blipFill>
        <p:spPr>
          <a:xfrm>
            <a:off x="3882887" y="185531"/>
            <a:ext cx="821636" cy="79513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29837" t="60317" r="24402" b="4109"/>
          <a:stretch/>
        </p:blipFill>
        <p:spPr>
          <a:xfrm>
            <a:off x="1591149" y="4136571"/>
            <a:ext cx="6226748" cy="272142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713" y="1815149"/>
            <a:ext cx="3568629" cy="5042851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" name="TextovéPole 8"/>
          <p:cNvSpPr txBox="1"/>
          <p:nvPr/>
        </p:nvSpPr>
        <p:spPr>
          <a:xfrm>
            <a:off x="244949" y="1692966"/>
            <a:ext cx="90440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Sensitive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duck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cs-CZ" dirty="0"/>
              <a:t> and </a:t>
            </a:r>
            <a:r>
              <a:rPr lang="cs-CZ" dirty="0" err="1"/>
              <a:t>fresh</a:t>
            </a:r>
            <a:r>
              <a:rPr lang="cs-CZ" dirty="0"/>
              <a:t> </a:t>
            </a:r>
            <a:r>
              <a:rPr lang="cs-CZ" dirty="0" err="1"/>
              <a:t>lamb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derma </a:t>
            </a:r>
            <a:r>
              <a:rPr lang="cs-CZ" dirty="0" err="1"/>
              <a:t>problems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probiotics</a:t>
            </a:r>
            <a:r>
              <a:rPr lang="cs-CZ" dirty="0"/>
              <a:t> live </a:t>
            </a:r>
            <a:r>
              <a:rPr lang="cs-CZ" dirty="0" err="1"/>
              <a:t>bacteria</a:t>
            </a:r>
            <a:r>
              <a:rPr lang="cs-CZ" dirty="0"/>
              <a:t> </a:t>
            </a:r>
            <a:r>
              <a:rPr lang="cs-CZ" dirty="0" err="1"/>
              <a:t>enterococcus</a:t>
            </a:r>
            <a:r>
              <a:rPr lang="cs-CZ" dirty="0"/>
              <a:t> </a:t>
            </a:r>
            <a:r>
              <a:rPr lang="cs-CZ" dirty="0" err="1"/>
              <a:t>faecium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gastrointestinal</a:t>
            </a:r>
            <a:r>
              <a:rPr lang="cs-CZ" dirty="0"/>
              <a:t> </a:t>
            </a:r>
            <a:r>
              <a:rPr lang="cs-CZ" dirty="0" err="1"/>
              <a:t>health</a:t>
            </a:r>
            <a:r>
              <a:rPr lang="cs-CZ" dirty="0"/>
              <a:t> &amp; to </a:t>
            </a:r>
            <a:r>
              <a:rPr lang="cs-CZ" dirty="0" err="1"/>
              <a:t>aid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immune</a:t>
            </a:r>
            <a:r>
              <a:rPr lang="cs-CZ" dirty="0"/>
              <a:t> </a:t>
            </a:r>
            <a:r>
              <a:rPr lang="cs-CZ" dirty="0" err="1"/>
              <a:t>system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Sensitive and derma care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psyllium</a:t>
            </a:r>
            <a:r>
              <a:rPr lang="cs-CZ" dirty="0"/>
              <a:t> </a:t>
            </a:r>
            <a:r>
              <a:rPr lang="cs-CZ" dirty="0" err="1"/>
              <a:t>husk</a:t>
            </a:r>
            <a:r>
              <a:rPr lang="cs-CZ" dirty="0"/>
              <a:t> </a:t>
            </a:r>
            <a:r>
              <a:rPr lang="cs-CZ" dirty="0" err="1"/>
              <a:t>which</a:t>
            </a:r>
            <a:r>
              <a:rPr lang="cs-CZ" dirty="0"/>
              <a:t> </a:t>
            </a:r>
            <a:r>
              <a:rPr lang="cs-CZ" dirty="0" err="1"/>
              <a:t>helps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easy</a:t>
            </a:r>
            <a:r>
              <a:rPr lang="cs-CZ" dirty="0"/>
              <a:t> </a:t>
            </a:r>
            <a:r>
              <a:rPr lang="cs-CZ" dirty="0" err="1"/>
              <a:t>flow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hairball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Clay minerals for bone support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Hypoallergenic - </a:t>
            </a:r>
            <a:r>
              <a:rPr lang="cs-CZ" dirty="0"/>
              <a:t>d</a:t>
            </a:r>
            <a:r>
              <a:rPr lang="en-US" dirty="0" err="1"/>
              <a:t>oes</a:t>
            </a:r>
            <a:r>
              <a:rPr lang="en-US" dirty="0"/>
              <a:t> not contain chicken and oats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8527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5381" t="36998" r="54293" b="47148"/>
          <a:stretch/>
        </p:blipFill>
        <p:spPr>
          <a:xfrm>
            <a:off x="178698" y="145773"/>
            <a:ext cx="3528353" cy="154719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/>
          <a:srcRect l="22880" t="53818" r="70163" b="33615"/>
          <a:stretch/>
        </p:blipFill>
        <p:spPr>
          <a:xfrm>
            <a:off x="3707051" y="251790"/>
            <a:ext cx="1278733" cy="129871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5"/>
          <a:srcRect l="28967" t="60198" r="24402" b="5002"/>
          <a:stretch/>
        </p:blipFill>
        <p:spPr>
          <a:xfrm>
            <a:off x="1942874" y="4309067"/>
            <a:ext cx="6074957" cy="254893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969" y="1957783"/>
            <a:ext cx="3559288" cy="5029651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" name="TextovéPole 7"/>
          <p:cNvSpPr txBox="1"/>
          <p:nvPr/>
        </p:nvSpPr>
        <p:spPr>
          <a:xfrm>
            <a:off x="244949" y="1692966"/>
            <a:ext cx="90440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Sterilized</a:t>
            </a:r>
            <a:r>
              <a:rPr lang="cs-CZ" sz="2000" b="1" dirty="0"/>
              <a:t> </a:t>
            </a:r>
            <a:r>
              <a:rPr lang="cs-CZ" sz="2000" b="1" dirty="0" err="1"/>
              <a:t>Salmon</a:t>
            </a:r>
            <a:endParaRPr lang="cs-CZ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fresh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salmon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sterelized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Healthy</a:t>
            </a:r>
            <a:r>
              <a:rPr lang="cs-CZ" dirty="0"/>
              <a:t> skin &amp; </a:t>
            </a:r>
            <a:r>
              <a:rPr lang="cs-CZ" dirty="0" err="1"/>
              <a:t>shiny</a:t>
            </a:r>
            <a:r>
              <a:rPr lang="cs-CZ" dirty="0"/>
              <a:t> </a:t>
            </a:r>
            <a:r>
              <a:rPr lang="cs-CZ" dirty="0" err="1"/>
              <a:t>coat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fresh</a:t>
            </a:r>
            <a:r>
              <a:rPr lang="cs-CZ" dirty="0"/>
              <a:t> </a:t>
            </a:r>
            <a:r>
              <a:rPr lang="cs-CZ" dirty="0" err="1"/>
              <a:t>salmon</a:t>
            </a:r>
            <a:r>
              <a:rPr lang="cs-CZ" dirty="0"/>
              <a:t> </a:t>
            </a:r>
            <a:r>
              <a:rPr lang="cs-CZ" dirty="0" err="1"/>
              <a:t>oil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Natural </a:t>
            </a:r>
            <a:r>
              <a:rPr lang="cs-CZ" dirty="0" err="1"/>
              <a:t>antioxidants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heart</a:t>
            </a:r>
            <a:r>
              <a:rPr lang="cs-CZ" dirty="0"/>
              <a:t> </a:t>
            </a:r>
            <a:r>
              <a:rPr lang="cs-CZ" dirty="0" err="1"/>
              <a:t>protection</a:t>
            </a:r>
            <a:r>
              <a:rPr lang="cs-CZ" dirty="0"/>
              <a:t> and to </a:t>
            </a:r>
            <a:r>
              <a:rPr lang="cs-CZ" dirty="0" err="1"/>
              <a:t>prevent</a:t>
            </a:r>
            <a:r>
              <a:rPr lang="cs-CZ" dirty="0"/>
              <a:t> </a:t>
            </a:r>
            <a:r>
              <a:rPr lang="cs-CZ" dirty="0" err="1"/>
              <a:t>illness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Urinary</a:t>
            </a:r>
            <a:r>
              <a:rPr lang="cs-CZ" dirty="0"/>
              <a:t> care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cranberries</a:t>
            </a:r>
            <a:r>
              <a:rPr lang="cs-CZ" dirty="0"/>
              <a:t> &amp; </a:t>
            </a:r>
            <a:r>
              <a:rPr lang="cs-CZ" dirty="0" err="1"/>
              <a:t>blueberries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urinary</a:t>
            </a:r>
            <a:r>
              <a:rPr lang="cs-CZ" dirty="0"/>
              <a:t> </a:t>
            </a:r>
            <a:r>
              <a:rPr lang="cs-CZ" dirty="0" err="1"/>
              <a:t>tract</a:t>
            </a:r>
            <a:r>
              <a:rPr lang="cs-CZ" dirty="0"/>
              <a:t> </a:t>
            </a:r>
            <a:r>
              <a:rPr lang="cs-CZ" dirty="0" err="1"/>
              <a:t>prevention</a:t>
            </a:r>
            <a:r>
              <a:rPr lang="cs-CZ" dirty="0"/>
              <a:t> and </a:t>
            </a:r>
            <a:r>
              <a:rPr lang="cs-CZ" dirty="0" err="1"/>
              <a:t>protection</a:t>
            </a:r>
            <a:r>
              <a:rPr lang="cs-CZ" dirty="0"/>
              <a:t> </a:t>
            </a:r>
            <a:r>
              <a:rPr lang="cs-CZ" dirty="0" err="1"/>
              <a:t>against</a:t>
            </a:r>
            <a:r>
              <a:rPr lang="cs-CZ" dirty="0"/>
              <a:t> </a:t>
            </a:r>
            <a:r>
              <a:rPr lang="cs-CZ" dirty="0" err="1"/>
              <a:t>kidney</a:t>
            </a:r>
            <a:r>
              <a:rPr lang="cs-CZ" dirty="0"/>
              <a:t> </a:t>
            </a:r>
            <a:r>
              <a:rPr lang="cs-CZ" dirty="0" err="1"/>
              <a:t>stones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Anti-</a:t>
            </a:r>
            <a:r>
              <a:rPr lang="cs-CZ" dirty="0" err="1"/>
              <a:t>hairball</a:t>
            </a:r>
            <a:r>
              <a:rPr lang="cs-CZ" dirty="0"/>
              <a:t> –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chicory</a:t>
            </a:r>
            <a:r>
              <a:rPr lang="cs-CZ" dirty="0"/>
              <a:t> and </a:t>
            </a:r>
            <a:r>
              <a:rPr lang="cs-CZ" dirty="0" err="1"/>
              <a:t>vegetable</a:t>
            </a:r>
            <a:r>
              <a:rPr lang="cs-CZ" dirty="0"/>
              <a:t> plant </a:t>
            </a:r>
            <a:r>
              <a:rPr lang="en-US" dirty="0" err="1"/>
              <a:t>fibre</a:t>
            </a:r>
            <a:r>
              <a:rPr lang="en-US" dirty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383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25489" t="48018" r="53859" b="37482"/>
          <a:stretch/>
        </p:blipFill>
        <p:spPr>
          <a:xfrm>
            <a:off x="209383" y="106018"/>
            <a:ext cx="3806025" cy="150237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4"/>
          <a:srcRect l="22989" t="64452" r="70163" b="24142"/>
          <a:stretch/>
        </p:blipFill>
        <p:spPr>
          <a:xfrm>
            <a:off x="4015408" y="294319"/>
            <a:ext cx="1403169" cy="131407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5"/>
          <a:srcRect l="29076" t="53045" r="24620" b="11382"/>
          <a:stretch/>
        </p:blipFill>
        <p:spPr>
          <a:xfrm>
            <a:off x="2262832" y="4433020"/>
            <a:ext cx="5614355" cy="242498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219" y="1608397"/>
            <a:ext cx="3769164" cy="5326224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0" name="TextovéPole 9"/>
          <p:cNvSpPr txBox="1"/>
          <p:nvPr/>
        </p:nvSpPr>
        <p:spPr>
          <a:xfrm>
            <a:off x="244949" y="1692966"/>
            <a:ext cx="90440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Sterilized</a:t>
            </a:r>
            <a:r>
              <a:rPr lang="cs-CZ" sz="2000" b="1" dirty="0"/>
              <a:t> </a:t>
            </a:r>
            <a:r>
              <a:rPr lang="cs-CZ" sz="2000" b="1" dirty="0" err="1"/>
              <a:t>Lamb</a:t>
            </a:r>
            <a:endParaRPr lang="cs-CZ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fresh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lamb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adult</a:t>
            </a:r>
            <a:r>
              <a:rPr lang="cs-CZ" dirty="0"/>
              <a:t> </a:t>
            </a:r>
            <a:r>
              <a:rPr lang="cs-CZ" dirty="0" err="1"/>
              <a:t>sterelized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Yucca</a:t>
            </a:r>
            <a:r>
              <a:rPr lang="cs-CZ" dirty="0"/>
              <a:t> </a:t>
            </a:r>
            <a:r>
              <a:rPr lang="cs-CZ" dirty="0" err="1"/>
              <a:t>Schidigera</a:t>
            </a:r>
            <a:r>
              <a:rPr lang="cs-CZ" dirty="0"/>
              <a:t> to support digestive </a:t>
            </a:r>
            <a:r>
              <a:rPr lang="cs-CZ" dirty="0" err="1"/>
              <a:t>system</a:t>
            </a:r>
            <a:r>
              <a:rPr lang="cs-CZ" dirty="0"/>
              <a:t> and </a:t>
            </a:r>
            <a:r>
              <a:rPr lang="cs-CZ" dirty="0" err="1"/>
              <a:t>reduce</a:t>
            </a:r>
            <a:r>
              <a:rPr lang="cs-CZ" dirty="0"/>
              <a:t> </a:t>
            </a:r>
            <a:r>
              <a:rPr lang="cs-CZ" dirty="0" err="1"/>
              <a:t>odour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Special mix of spices with antibacterial and anti-inflammatory effect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Urinary</a:t>
            </a:r>
            <a:r>
              <a:rPr lang="cs-CZ" dirty="0"/>
              <a:t> care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cranberries</a:t>
            </a:r>
            <a:r>
              <a:rPr lang="cs-CZ" dirty="0"/>
              <a:t> &amp; </a:t>
            </a:r>
            <a:r>
              <a:rPr lang="cs-CZ" dirty="0" err="1"/>
              <a:t>blueberries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urinary</a:t>
            </a:r>
            <a:r>
              <a:rPr lang="cs-CZ" dirty="0"/>
              <a:t> </a:t>
            </a:r>
            <a:r>
              <a:rPr lang="cs-CZ" dirty="0" err="1"/>
              <a:t>tract</a:t>
            </a:r>
            <a:r>
              <a:rPr lang="cs-CZ" dirty="0"/>
              <a:t> </a:t>
            </a:r>
            <a:r>
              <a:rPr lang="cs-CZ" dirty="0" err="1"/>
              <a:t>prevention</a:t>
            </a:r>
            <a:r>
              <a:rPr lang="cs-CZ" dirty="0"/>
              <a:t> and </a:t>
            </a:r>
            <a:r>
              <a:rPr lang="cs-CZ" dirty="0" err="1"/>
              <a:t>protection</a:t>
            </a:r>
            <a:r>
              <a:rPr lang="cs-CZ" dirty="0"/>
              <a:t> </a:t>
            </a:r>
            <a:r>
              <a:rPr lang="cs-CZ" dirty="0" err="1"/>
              <a:t>against</a:t>
            </a:r>
            <a:r>
              <a:rPr lang="cs-CZ" dirty="0"/>
              <a:t> </a:t>
            </a:r>
            <a:r>
              <a:rPr lang="cs-CZ" dirty="0" err="1"/>
              <a:t>kidney</a:t>
            </a:r>
            <a:r>
              <a:rPr lang="cs-CZ" dirty="0"/>
              <a:t> </a:t>
            </a:r>
            <a:r>
              <a:rPr lang="cs-CZ" dirty="0" err="1"/>
              <a:t>stones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Anti-</a:t>
            </a:r>
            <a:r>
              <a:rPr lang="cs-CZ" dirty="0" err="1"/>
              <a:t>hairball</a:t>
            </a:r>
            <a:r>
              <a:rPr lang="cs-CZ" dirty="0"/>
              <a:t> –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chicory</a:t>
            </a:r>
            <a:r>
              <a:rPr lang="cs-CZ" dirty="0"/>
              <a:t> and </a:t>
            </a:r>
            <a:r>
              <a:rPr lang="cs-CZ" dirty="0" err="1"/>
              <a:t>vegetable</a:t>
            </a:r>
            <a:r>
              <a:rPr lang="cs-CZ" dirty="0"/>
              <a:t> plant </a:t>
            </a:r>
            <a:r>
              <a:rPr lang="en-US" dirty="0" err="1"/>
              <a:t>fibre</a:t>
            </a:r>
            <a:r>
              <a:rPr lang="en-US" dirty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2726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5815" t="21339" r="53859" b="65128"/>
          <a:stretch/>
        </p:blipFill>
        <p:spPr>
          <a:xfrm>
            <a:off x="450573" y="410818"/>
            <a:ext cx="3434017" cy="128546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/>
          <a:srcRect l="22989" t="37192" r="69402" b="50628"/>
          <a:stretch/>
        </p:blipFill>
        <p:spPr>
          <a:xfrm>
            <a:off x="4002155" y="410818"/>
            <a:ext cx="927653" cy="83488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5"/>
          <a:srcRect l="29076" t="59812" r="24620" b="4615"/>
          <a:stretch/>
        </p:blipFill>
        <p:spPr>
          <a:xfrm>
            <a:off x="1944243" y="4364333"/>
            <a:ext cx="5645427" cy="24384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860" y="1692966"/>
            <a:ext cx="3739089" cy="5283727"/>
          </a:xfrm>
          <a:prstGeom prst="rect">
            <a:avLst/>
          </a:prstGeom>
          <a:effectLst>
            <a:outerShdw blurRad="2413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8" name="TextovéPole 7"/>
          <p:cNvSpPr txBox="1"/>
          <p:nvPr/>
        </p:nvSpPr>
        <p:spPr>
          <a:xfrm>
            <a:off x="244949" y="1692966"/>
            <a:ext cx="904401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Sterilized</a:t>
            </a:r>
            <a:r>
              <a:rPr lang="cs-CZ" sz="2000" b="1" dirty="0"/>
              <a:t> 7+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and  </a:t>
            </a:r>
            <a:r>
              <a:rPr lang="cs-CZ" dirty="0" err="1"/>
              <a:t>freh</a:t>
            </a:r>
            <a:r>
              <a:rPr lang="cs-CZ" dirty="0"/>
              <a:t> </a:t>
            </a:r>
            <a:r>
              <a:rPr lang="cs-CZ" dirty="0" err="1"/>
              <a:t>salmon</a:t>
            </a:r>
            <a:r>
              <a:rPr lang="cs-CZ" dirty="0"/>
              <a:t> 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Complete</a:t>
            </a:r>
            <a:r>
              <a:rPr lang="cs-CZ" dirty="0"/>
              <a:t>  &amp; </a:t>
            </a:r>
            <a:r>
              <a:rPr lang="cs-CZ" dirty="0" err="1"/>
              <a:t>balanced</a:t>
            </a:r>
            <a:r>
              <a:rPr lang="cs-CZ" dirty="0"/>
              <a:t> </a:t>
            </a:r>
            <a:r>
              <a:rPr lang="cs-CZ" dirty="0" err="1"/>
              <a:t>nutrition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 </a:t>
            </a:r>
            <a:r>
              <a:rPr lang="cs-CZ" dirty="0" err="1"/>
              <a:t>sterelized</a:t>
            </a:r>
            <a:r>
              <a:rPr lang="cs-CZ" dirty="0"/>
              <a:t> </a:t>
            </a:r>
            <a:r>
              <a:rPr lang="cs-CZ" dirty="0" err="1"/>
              <a:t>cats</a:t>
            </a:r>
            <a:r>
              <a:rPr lang="cs-CZ" dirty="0"/>
              <a:t> 7+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Increased taurine content, which promotes blood circulation and ne</a:t>
            </a:r>
            <a:r>
              <a:rPr lang="cs-CZ" dirty="0"/>
              <a:t>rve</a:t>
            </a:r>
            <a:r>
              <a:rPr lang="en-US" dirty="0"/>
              <a:t> activity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High antioxidant content that protects cells and has an aging effect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added</a:t>
            </a:r>
            <a:r>
              <a:rPr lang="cs-CZ" dirty="0"/>
              <a:t> </a:t>
            </a:r>
            <a:r>
              <a:rPr lang="cs-CZ" dirty="0" err="1"/>
              <a:t>fresh</a:t>
            </a:r>
            <a:r>
              <a:rPr lang="cs-CZ" dirty="0"/>
              <a:t> </a:t>
            </a:r>
            <a:r>
              <a:rPr lang="cs-CZ" dirty="0" err="1"/>
              <a:t>salmon</a:t>
            </a:r>
            <a:r>
              <a:rPr lang="cs-CZ" dirty="0"/>
              <a:t> </a:t>
            </a:r>
            <a:r>
              <a:rPr lang="cs-CZ" dirty="0" err="1"/>
              <a:t>oil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Yucca</a:t>
            </a:r>
            <a:r>
              <a:rPr lang="cs-CZ" dirty="0"/>
              <a:t> </a:t>
            </a:r>
            <a:r>
              <a:rPr lang="cs-CZ" dirty="0" err="1"/>
              <a:t>Schidigera</a:t>
            </a:r>
            <a:r>
              <a:rPr lang="cs-CZ" dirty="0"/>
              <a:t> to support digestive </a:t>
            </a:r>
            <a:r>
              <a:rPr lang="cs-CZ" dirty="0" err="1"/>
              <a:t>system</a:t>
            </a:r>
            <a:r>
              <a:rPr lang="cs-CZ" dirty="0"/>
              <a:t> and </a:t>
            </a:r>
            <a:r>
              <a:rPr lang="cs-CZ" dirty="0" err="1"/>
              <a:t>reduce</a:t>
            </a:r>
            <a:r>
              <a:rPr lang="cs-CZ" dirty="0"/>
              <a:t> </a:t>
            </a:r>
            <a:r>
              <a:rPr lang="cs-CZ" dirty="0" err="1"/>
              <a:t>odour</a:t>
            </a:r>
            <a:r>
              <a:rPr lang="cs-CZ" dirty="0"/>
              <a:t>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7483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27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770507" y="270138"/>
            <a:ext cx="4080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should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be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the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right</a:t>
            </a:r>
            <a:r>
              <a:rPr lang="cs-CZ" sz="4000" b="1" dirty="0">
                <a:solidFill>
                  <a:schemeClr val="bg1"/>
                </a:solidFill>
              </a:rPr>
              <a:t> diet?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4324" y="2725894"/>
            <a:ext cx="3517152" cy="3517152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51267" y="2536654"/>
            <a:ext cx="4190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dirty="0"/>
              <a:t>1. </a:t>
            </a:r>
            <a:r>
              <a:rPr lang="cs-CZ" sz="3600" dirty="0" err="1"/>
              <a:t>Quality</a:t>
            </a:r>
            <a:r>
              <a:rPr lang="cs-CZ" sz="3600" dirty="0"/>
              <a:t> source </a:t>
            </a:r>
            <a:r>
              <a:rPr lang="cs-CZ" sz="3600" dirty="0" err="1"/>
              <a:t>of</a:t>
            </a:r>
            <a:r>
              <a:rPr lang="cs-CZ" sz="3600" dirty="0"/>
              <a:t> </a:t>
            </a:r>
            <a:r>
              <a:rPr lang="cs-CZ" sz="3600" dirty="0" err="1"/>
              <a:t>proteins</a:t>
            </a:r>
            <a:endParaRPr lang="cs-CZ" sz="3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322401" y="4196528"/>
            <a:ext cx="3359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/>
              <a:t>2. </a:t>
            </a:r>
            <a:r>
              <a:rPr lang="cs-CZ" sz="3600" dirty="0" err="1"/>
              <a:t>Carbohydrates</a:t>
            </a:r>
            <a:endParaRPr lang="cs-CZ" sz="3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274328" y="5521208"/>
            <a:ext cx="1391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/>
              <a:t>3. </a:t>
            </a:r>
            <a:r>
              <a:rPr lang="cs-CZ" sz="3600" dirty="0" err="1"/>
              <a:t>Fats</a:t>
            </a:r>
            <a:endParaRPr lang="cs-CZ" sz="36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8131178" y="2638155"/>
            <a:ext cx="1582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/>
              <a:t>4. </a:t>
            </a:r>
            <a:r>
              <a:rPr lang="cs-CZ" sz="3600" dirty="0" err="1"/>
              <a:t>Fibre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7768636" y="3723581"/>
            <a:ext cx="4294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dirty="0"/>
              <a:t>5. </a:t>
            </a:r>
            <a:r>
              <a:rPr lang="cs-CZ" sz="3600" dirty="0" err="1"/>
              <a:t>Vitamins</a:t>
            </a:r>
            <a:r>
              <a:rPr lang="cs-CZ" sz="3600" dirty="0"/>
              <a:t> and </a:t>
            </a:r>
            <a:r>
              <a:rPr lang="cs-CZ" sz="3600" dirty="0" err="1"/>
              <a:t>minerals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7548471" y="5263155"/>
            <a:ext cx="4340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dirty="0"/>
              <a:t>6. </a:t>
            </a:r>
            <a:r>
              <a:rPr lang="cs-CZ" sz="3600" dirty="0" err="1"/>
              <a:t>Multifunctional</a:t>
            </a:r>
            <a:r>
              <a:rPr lang="cs-CZ" sz="3600" dirty="0"/>
              <a:t> </a:t>
            </a:r>
            <a:r>
              <a:rPr lang="cs-CZ" sz="3600" dirty="0" err="1"/>
              <a:t>dietary</a:t>
            </a:r>
            <a:r>
              <a:rPr lang="cs-CZ" sz="3600" dirty="0"/>
              <a:t> </a:t>
            </a:r>
            <a:r>
              <a:rPr lang="cs-CZ" sz="3600" dirty="0" err="1"/>
              <a:t>supplements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620709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387119" y="1817092"/>
            <a:ext cx="8193974" cy="4955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cs-CZ" sz="2400" b="1" dirty="0"/>
              <a:t>MEAT ON THE FIRST PLACE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Fresh</a:t>
            </a:r>
            <a:r>
              <a:rPr lang="cs-CZ" sz="2400" b="1" dirty="0"/>
              <a:t> and </a:t>
            </a: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chicken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Dietetic</a:t>
            </a:r>
            <a:r>
              <a:rPr lang="cs-CZ" sz="2000" dirty="0"/>
              <a:t> </a:t>
            </a:r>
            <a:r>
              <a:rPr lang="cs-CZ" sz="2000" dirty="0" err="1"/>
              <a:t>raw</a:t>
            </a:r>
            <a:r>
              <a:rPr lang="cs-CZ" sz="2000" dirty="0"/>
              <a:t> </a:t>
            </a:r>
            <a:r>
              <a:rPr lang="cs-CZ" sz="2000" dirty="0" err="1"/>
              <a:t>material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</a:t>
            </a:r>
            <a:r>
              <a:rPr lang="cs-CZ" sz="2000" dirty="0"/>
              <a:t> </a:t>
            </a:r>
            <a:r>
              <a:rPr lang="cs-CZ" sz="2000" dirty="0" err="1"/>
              <a:t>proportion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amino</a:t>
            </a:r>
            <a:r>
              <a:rPr lang="cs-CZ" sz="2000" dirty="0"/>
              <a:t> </a:t>
            </a:r>
            <a:r>
              <a:rPr lang="cs-CZ" sz="2000" dirty="0" err="1"/>
              <a:t>acids</a:t>
            </a:r>
            <a:r>
              <a:rPr lang="cs-CZ" sz="2000" dirty="0"/>
              <a:t> </a:t>
            </a:r>
            <a:r>
              <a:rPr lang="cs-CZ" sz="2000" dirty="0" err="1"/>
              <a:t>containing</a:t>
            </a:r>
            <a:r>
              <a:rPr lang="cs-CZ" sz="2000" dirty="0"/>
              <a:t> </a:t>
            </a:r>
            <a:r>
              <a:rPr lang="cs-CZ" sz="2000" dirty="0" err="1"/>
              <a:t>proteins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Low</a:t>
            </a:r>
            <a:r>
              <a:rPr lang="cs-CZ" sz="2000" dirty="0"/>
              <a:t> cholesterol, fat and </a:t>
            </a:r>
            <a:r>
              <a:rPr lang="cs-CZ" sz="2000" dirty="0" err="1"/>
              <a:t>saturated</a:t>
            </a:r>
            <a:r>
              <a:rPr lang="cs-CZ" sz="2000" dirty="0"/>
              <a:t> </a:t>
            </a:r>
            <a:r>
              <a:rPr lang="cs-CZ" sz="2000" dirty="0" err="1"/>
              <a:t>fatty</a:t>
            </a:r>
            <a:r>
              <a:rPr lang="cs-CZ" sz="2000" dirty="0"/>
              <a:t> </a:t>
            </a:r>
            <a:r>
              <a:rPr lang="cs-CZ" sz="2000" dirty="0" err="1"/>
              <a:t>acids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Rich</a:t>
            </a:r>
            <a:r>
              <a:rPr lang="cs-CZ" sz="2000" dirty="0"/>
              <a:t> in </a:t>
            </a:r>
            <a:r>
              <a:rPr lang="cs-CZ" sz="2000" dirty="0" err="1"/>
              <a:t>minerals</a:t>
            </a:r>
            <a:r>
              <a:rPr lang="cs-CZ" sz="2000" dirty="0"/>
              <a:t> - </a:t>
            </a:r>
            <a:r>
              <a:rPr lang="cs-CZ" sz="2000" dirty="0" err="1"/>
              <a:t>phosphorus</a:t>
            </a:r>
            <a:r>
              <a:rPr lang="cs-CZ" sz="2000" dirty="0"/>
              <a:t>, </a:t>
            </a:r>
            <a:r>
              <a:rPr lang="cs-CZ" sz="2000" dirty="0" err="1"/>
              <a:t>potassium</a:t>
            </a:r>
            <a:r>
              <a:rPr lang="cs-CZ" sz="2000" dirty="0"/>
              <a:t>, magnesium, </a:t>
            </a:r>
            <a:r>
              <a:rPr lang="cs-CZ" sz="2000" dirty="0" err="1"/>
              <a:t>calcium</a:t>
            </a:r>
            <a:r>
              <a:rPr lang="cs-CZ" sz="2000" dirty="0"/>
              <a:t> and so on.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Highly</a:t>
            </a:r>
            <a:r>
              <a:rPr lang="cs-CZ" sz="2000" dirty="0"/>
              <a:t> </a:t>
            </a:r>
            <a:r>
              <a:rPr lang="cs-CZ" sz="2000" dirty="0" err="1"/>
              <a:t>digestible</a:t>
            </a:r>
            <a:endParaRPr lang="cs-CZ" sz="2000" b="1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1026" name="Picture 2" descr="SouvisejÃ­cÃ­ obrÃ¡ze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4" t="10347" r="17552" b="12491"/>
          <a:stretch/>
        </p:blipFill>
        <p:spPr bwMode="auto">
          <a:xfrm>
            <a:off x="7742621" y="3009707"/>
            <a:ext cx="4168722" cy="350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80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94" y="1659377"/>
            <a:ext cx="10751578" cy="407739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794438" y="1960070"/>
            <a:ext cx="860312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err="1">
                <a:solidFill>
                  <a:schemeClr val="bg1"/>
                </a:solidFill>
              </a:rPr>
              <a:t>Content</a:t>
            </a:r>
            <a:endParaRPr lang="cs-CZ" sz="4000" b="1" dirty="0">
              <a:solidFill>
                <a:schemeClr val="bg1"/>
              </a:solidFill>
            </a:endParaRPr>
          </a:p>
          <a:p>
            <a:pPr marL="742950" indent="-742950">
              <a:buAutoNum type="arabicPeriod"/>
            </a:pPr>
            <a:r>
              <a:rPr lang="cs-CZ" sz="4000" b="1" dirty="0" err="1">
                <a:solidFill>
                  <a:schemeClr val="bg1"/>
                </a:solidFill>
              </a:rPr>
              <a:t>Introduction</a:t>
            </a:r>
            <a:endParaRPr lang="cs-CZ" sz="4000" b="1" dirty="0">
              <a:solidFill>
                <a:schemeClr val="bg1"/>
              </a:solidFill>
            </a:endParaRPr>
          </a:p>
          <a:p>
            <a:pPr marL="742950" indent="-742950">
              <a:buAutoNum type="arabicPeriod"/>
            </a:pPr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on </a:t>
            </a:r>
            <a:r>
              <a:rPr lang="cs-CZ" sz="4000" b="1" dirty="0" err="1">
                <a:solidFill>
                  <a:schemeClr val="bg1"/>
                </a:solidFill>
              </a:rPr>
              <a:t>the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packaging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  <a:p>
            <a:pPr marL="742950" indent="-742950">
              <a:buAutoNum type="arabicPeriod"/>
            </a:pPr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  <a:p>
            <a:pPr marL="742950" indent="-742950">
              <a:buAutoNum type="arabicPeriod"/>
            </a:pPr>
            <a:endParaRPr lang="cs-CZ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774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74064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cs-CZ" sz="2400" b="1" dirty="0"/>
              <a:t>MEAT ON THE FIRST PLACE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Fresh</a:t>
            </a:r>
            <a:r>
              <a:rPr lang="cs-CZ" sz="2400" b="1" dirty="0"/>
              <a:t> and </a:t>
            </a: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turkey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Turkey is very dietetic and has the lowest fat content of all kinds of meats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Highly digestible with high protein content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Low cholesterol and saturated fatty acids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Rich in minerals and vitamins - zinc, iron, vitamin B12</a:t>
            </a:r>
            <a:endParaRPr lang="cs-CZ" sz="2000" b="1" dirty="0"/>
          </a:p>
        </p:txBody>
      </p:sp>
      <p:pic>
        <p:nvPicPr>
          <p:cNvPr id="2050" name="Picture 2" descr="VÃ½sledek obrÃ¡zku pro krÅ¯tÃ­ mas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317" y="2673181"/>
            <a:ext cx="6696107" cy="374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12035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20" y="1817092"/>
            <a:ext cx="681922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cs-CZ" sz="2400" b="1" dirty="0"/>
              <a:t>MEAT ON THE FIRST PLACE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Fresh</a:t>
            </a:r>
            <a:r>
              <a:rPr lang="cs-CZ" sz="2400" b="1" dirty="0"/>
              <a:t> and </a:t>
            </a: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lamb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Hypoallergenic</a:t>
            </a:r>
            <a:r>
              <a:rPr lang="cs-CZ" sz="2000" dirty="0"/>
              <a:t>, </a:t>
            </a:r>
            <a:r>
              <a:rPr lang="cs-CZ" sz="2000" dirty="0" err="1"/>
              <a:t>dietetic</a:t>
            </a:r>
            <a:r>
              <a:rPr lang="cs-CZ" sz="2000" dirty="0"/>
              <a:t> </a:t>
            </a:r>
            <a:r>
              <a:rPr lang="cs-CZ" sz="2000" dirty="0" err="1"/>
              <a:t>raw</a:t>
            </a:r>
            <a:r>
              <a:rPr lang="cs-CZ" sz="2000" dirty="0"/>
              <a:t> </a:t>
            </a:r>
            <a:r>
              <a:rPr lang="cs-CZ" sz="2000" dirty="0" err="1"/>
              <a:t>material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Highly</a:t>
            </a:r>
            <a:r>
              <a:rPr lang="cs-CZ" sz="2000" dirty="0"/>
              <a:t> </a:t>
            </a:r>
            <a:r>
              <a:rPr lang="cs-CZ" sz="2000" dirty="0" err="1"/>
              <a:t>digestible</a:t>
            </a:r>
            <a:r>
              <a:rPr lang="cs-CZ" sz="2000" dirty="0"/>
              <a:t> </a:t>
            </a:r>
            <a:r>
              <a:rPr lang="cs-CZ" sz="2000" dirty="0" err="1"/>
              <a:t>with</a:t>
            </a:r>
            <a:r>
              <a:rPr lang="cs-CZ" sz="2000" dirty="0"/>
              <a:t> </a:t>
            </a:r>
            <a:r>
              <a:rPr lang="cs-CZ" sz="2000" dirty="0" err="1"/>
              <a:t>an</a:t>
            </a:r>
            <a:r>
              <a:rPr lang="cs-CZ" sz="2000" dirty="0"/>
              <a:t> </a:t>
            </a:r>
            <a:r>
              <a:rPr lang="cs-CZ" sz="2000" dirty="0" err="1"/>
              <a:t>interesting</a:t>
            </a:r>
            <a:r>
              <a:rPr lang="cs-CZ" sz="2000" dirty="0"/>
              <a:t> </a:t>
            </a:r>
            <a:r>
              <a:rPr lang="cs-CZ" sz="2000" dirty="0" err="1"/>
              <a:t>flavor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Rich</a:t>
            </a:r>
            <a:r>
              <a:rPr lang="cs-CZ" sz="2000" dirty="0"/>
              <a:t> in </a:t>
            </a:r>
            <a:r>
              <a:rPr lang="cs-CZ" sz="2000" dirty="0" err="1"/>
              <a:t>minerals</a:t>
            </a:r>
            <a:r>
              <a:rPr lang="cs-CZ" sz="2000" dirty="0"/>
              <a:t> and </a:t>
            </a:r>
            <a:r>
              <a:rPr lang="cs-CZ" sz="2000" dirty="0" err="1"/>
              <a:t>vitamins</a:t>
            </a:r>
            <a:r>
              <a:rPr lang="cs-CZ" sz="2000" dirty="0"/>
              <a:t> - </a:t>
            </a:r>
            <a:r>
              <a:rPr lang="cs-CZ" sz="2000" dirty="0" err="1"/>
              <a:t>calcium</a:t>
            </a:r>
            <a:r>
              <a:rPr lang="cs-CZ" sz="2000" dirty="0"/>
              <a:t>, </a:t>
            </a:r>
            <a:r>
              <a:rPr lang="cs-CZ" sz="2000" dirty="0" err="1"/>
              <a:t>phosphorus</a:t>
            </a:r>
            <a:r>
              <a:rPr lang="cs-CZ" sz="2000" dirty="0"/>
              <a:t>, iron, </a:t>
            </a:r>
            <a:r>
              <a:rPr lang="cs-CZ" sz="2000" dirty="0" err="1"/>
              <a:t>vitamins</a:t>
            </a:r>
            <a:r>
              <a:rPr lang="cs-CZ" sz="2000" dirty="0"/>
              <a:t> B1 and B2</a:t>
            </a:r>
            <a:endParaRPr lang="cs-CZ" sz="2000" b="1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3074" name="Picture 2" descr="VÃ½sledek obrÃ¡zku pro jehnÄÄÃ­ maso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/>
          <a:stretch/>
        </p:blipFill>
        <p:spPr bwMode="auto">
          <a:xfrm>
            <a:off x="6823079" y="2673181"/>
            <a:ext cx="5671907" cy="406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9496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135115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cs-CZ" sz="2400" b="1" dirty="0"/>
              <a:t>MEAT ON THE FIRST PLACE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Fresh</a:t>
            </a:r>
            <a:r>
              <a:rPr lang="cs-CZ" sz="2400" b="1" dirty="0"/>
              <a:t> and </a:t>
            </a: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salmon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</a:t>
            </a:r>
            <a:r>
              <a:rPr lang="cs-CZ" sz="2000" dirty="0"/>
              <a:t> </a:t>
            </a:r>
            <a:r>
              <a:rPr lang="cs-CZ" sz="2000" dirty="0" err="1"/>
              <a:t>content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protein, </a:t>
            </a:r>
            <a:r>
              <a:rPr lang="cs-CZ" sz="2000" dirty="0" err="1"/>
              <a:t>low</a:t>
            </a:r>
            <a:r>
              <a:rPr lang="cs-CZ" sz="2000" dirty="0"/>
              <a:t> in </a:t>
            </a:r>
            <a:r>
              <a:rPr lang="cs-CZ" sz="2000" dirty="0" err="1"/>
              <a:t>carbohydrate</a:t>
            </a:r>
            <a:r>
              <a:rPr lang="cs-CZ" sz="2000" dirty="0"/>
              <a:t> and </a:t>
            </a:r>
            <a:r>
              <a:rPr lang="cs-CZ" sz="2000" dirty="0" err="1"/>
              <a:t>low</a:t>
            </a:r>
            <a:r>
              <a:rPr lang="cs-CZ" sz="2000" dirty="0"/>
              <a:t> in </a:t>
            </a:r>
            <a:r>
              <a:rPr lang="cs-CZ" sz="2000" dirty="0" err="1"/>
              <a:t>energy</a:t>
            </a:r>
            <a:r>
              <a:rPr lang="cs-CZ" sz="2000" dirty="0"/>
              <a:t>, </a:t>
            </a:r>
            <a:r>
              <a:rPr lang="cs-CZ" sz="2000" dirty="0" err="1"/>
              <a:t>considered</a:t>
            </a:r>
            <a:r>
              <a:rPr lang="cs-CZ" sz="2000" dirty="0"/>
              <a:t> as </a:t>
            </a:r>
            <a:r>
              <a:rPr lang="cs-CZ" sz="2000" dirty="0" err="1"/>
              <a:t>diatery</a:t>
            </a:r>
            <a:r>
              <a:rPr lang="cs-CZ" sz="2000" dirty="0"/>
              <a:t> </a:t>
            </a:r>
            <a:r>
              <a:rPr lang="cs-CZ" sz="2000" dirty="0" err="1"/>
              <a:t>ingredients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Contains</a:t>
            </a:r>
            <a:r>
              <a:rPr lang="cs-CZ" sz="2000" dirty="0"/>
              <a:t> omega 3 and 6 </a:t>
            </a:r>
            <a:r>
              <a:rPr lang="cs-CZ" sz="2000" dirty="0" err="1"/>
              <a:t>fatty</a:t>
            </a:r>
            <a:r>
              <a:rPr lang="cs-CZ" sz="2000" dirty="0"/>
              <a:t> </a:t>
            </a:r>
            <a:r>
              <a:rPr lang="cs-CZ" sz="2000" dirty="0" err="1"/>
              <a:t>acids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/>
              <a:t>A source </a:t>
            </a:r>
            <a:r>
              <a:rPr lang="cs-CZ" sz="2000" dirty="0" err="1"/>
              <a:t>of</a:t>
            </a:r>
            <a:r>
              <a:rPr lang="cs-CZ" sz="2000" dirty="0"/>
              <a:t> 9 </a:t>
            </a:r>
            <a:r>
              <a:rPr lang="cs-CZ" sz="2000" dirty="0" err="1"/>
              <a:t>important</a:t>
            </a:r>
            <a:r>
              <a:rPr lang="cs-CZ" sz="2000" dirty="0"/>
              <a:t> </a:t>
            </a:r>
            <a:r>
              <a:rPr lang="cs-CZ" sz="2000" dirty="0" err="1"/>
              <a:t>amino</a:t>
            </a:r>
            <a:r>
              <a:rPr lang="cs-CZ" sz="2000" dirty="0"/>
              <a:t> </a:t>
            </a:r>
            <a:r>
              <a:rPr lang="cs-CZ" sz="2000" dirty="0" err="1"/>
              <a:t>acids</a:t>
            </a:r>
            <a:r>
              <a:rPr lang="cs-CZ" sz="2000" dirty="0"/>
              <a:t>, vitamin A, B and D, </a:t>
            </a:r>
            <a:r>
              <a:rPr lang="cs-CZ" sz="2000" dirty="0" err="1"/>
              <a:t>calcium</a:t>
            </a:r>
            <a:r>
              <a:rPr lang="cs-CZ" sz="2000" dirty="0"/>
              <a:t>, </a:t>
            </a:r>
            <a:r>
              <a:rPr lang="cs-CZ" sz="2000" dirty="0" err="1"/>
              <a:t>phosphorus</a:t>
            </a:r>
            <a:r>
              <a:rPr lang="cs-CZ" sz="2000" dirty="0"/>
              <a:t>, magnesium, </a:t>
            </a:r>
            <a:r>
              <a:rPr lang="cs-CZ" sz="2000" dirty="0" err="1"/>
              <a:t>potassium</a:t>
            </a:r>
            <a:r>
              <a:rPr lang="cs-CZ" sz="2000" dirty="0"/>
              <a:t>, iron, </a:t>
            </a:r>
            <a:r>
              <a:rPr lang="cs-CZ" sz="2000" dirty="0" err="1"/>
              <a:t>selenium</a:t>
            </a:r>
            <a:r>
              <a:rPr lang="cs-CZ" sz="2000" dirty="0"/>
              <a:t> and </a:t>
            </a:r>
            <a:r>
              <a:rPr lang="cs-CZ" sz="2000" dirty="0" err="1"/>
              <a:t>zinc</a:t>
            </a:r>
            <a:endParaRPr lang="cs-CZ" sz="2000" b="1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4098" name="Picture 2" descr="VÃ½sledek obrÃ¡zku pro los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14635" y="2481943"/>
            <a:ext cx="5664484" cy="37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85585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cs-CZ" sz="2400" b="1" dirty="0"/>
              <a:t>MEAT ON THE FIRST PLACE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duck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Higher</a:t>
            </a:r>
            <a:r>
              <a:rPr lang="cs-CZ" sz="2000" dirty="0"/>
              <a:t> </a:t>
            </a:r>
            <a:r>
              <a:rPr lang="cs-CZ" sz="2000" dirty="0" err="1"/>
              <a:t>content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fat and </a:t>
            </a:r>
            <a:r>
              <a:rPr lang="cs-CZ" sz="2000" dirty="0" err="1"/>
              <a:t>energy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Hypoallergenic meat with interesting flavor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contains 3 times more iron than chicken and 2 x more vitamin B1 and B2</a:t>
            </a:r>
            <a:endParaRPr lang="cs-CZ" sz="2000" b="1" dirty="0"/>
          </a:p>
        </p:txBody>
      </p:sp>
      <p:pic>
        <p:nvPicPr>
          <p:cNvPr id="5122" name="Picture 2" descr="VÃ½sledek obrÃ¡zku pro kachnÃ­ mas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83418">
            <a:off x="7520227" y="1880388"/>
            <a:ext cx="4355704" cy="43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90273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7406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 startAt="2"/>
            </a:pPr>
            <a:r>
              <a:rPr lang="cs-CZ" sz="2400" b="1" dirty="0"/>
              <a:t>QUALITY CARBOHYDRATES</a:t>
            </a:r>
          </a:p>
          <a:p>
            <a:pPr>
              <a:lnSpc>
                <a:spcPct val="200000"/>
              </a:lnSpc>
            </a:pPr>
            <a:r>
              <a:rPr lang="cs-CZ" sz="2400" b="1" dirty="0"/>
              <a:t>Brown </a:t>
            </a:r>
            <a:r>
              <a:rPr lang="cs-CZ" sz="2400" b="1" dirty="0" err="1"/>
              <a:t>rice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Highly</a:t>
            </a:r>
            <a:r>
              <a:rPr lang="cs-CZ" sz="2000" dirty="0"/>
              <a:t> </a:t>
            </a:r>
            <a:r>
              <a:rPr lang="cs-CZ" sz="2000" dirty="0" err="1"/>
              <a:t>digestible</a:t>
            </a:r>
            <a:r>
              <a:rPr lang="cs-CZ" sz="2000" dirty="0"/>
              <a:t> </a:t>
            </a:r>
            <a:r>
              <a:rPr lang="cs-CZ" sz="2000" dirty="0" err="1"/>
              <a:t>raw</a:t>
            </a:r>
            <a:r>
              <a:rPr lang="cs-CZ" sz="2000" dirty="0"/>
              <a:t> </a:t>
            </a:r>
            <a:r>
              <a:rPr lang="cs-CZ" sz="2000" dirty="0" err="1"/>
              <a:t>material</a:t>
            </a:r>
            <a:r>
              <a:rPr lang="cs-CZ" sz="2000" dirty="0"/>
              <a:t>, </a:t>
            </a:r>
            <a:r>
              <a:rPr lang="cs-CZ" sz="2000" dirty="0" err="1"/>
              <a:t>healthier</a:t>
            </a:r>
            <a:r>
              <a:rPr lang="cs-CZ" sz="2000" dirty="0"/>
              <a:t> </a:t>
            </a:r>
            <a:r>
              <a:rPr lang="cs-CZ" sz="2000" dirty="0" err="1"/>
              <a:t>than</a:t>
            </a:r>
            <a:r>
              <a:rPr lang="cs-CZ" sz="2000" dirty="0"/>
              <a:t> </a:t>
            </a:r>
            <a:r>
              <a:rPr lang="cs-CZ" sz="2000" dirty="0" err="1"/>
              <a:t>white</a:t>
            </a:r>
            <a:r>
              <a:rPr lang="cs-CZ" sz="2000" dirty="0"/>
              <a:t> </a:t>
            </a:r>
            <a:r>
              <a:rPr lang="cs-CZ" sz="2000" dirty="0" err="1"/>
              <a:t>rice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An</a:t>
            </a:r>
            <a:r>
              <a:rPr lang="cs-CZ" sz="2000" dirty="0"/>
              <a:t> </a:t>
            </a:r>
            <a:r>
              <a:rPr lang="cs-CZ" sz="2000" dirty="0" err="1"/>
              <a:t>important</a:t>
            </a:r>
            <a:r>
              <a:rPr lang="cs-CZ" sz="2000" dirty="0"/>
              <a:t> source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insoluble</a:t>
            </a:r>
            <a:r>
              <a:rPr lang="cs-CZ" sz="2000" dirty="0"/>
              <a:t> </a:t>
            </a:r>
            <a:r>
              <a:rPr lang="cs-CZ" sz="2000" dirty="0" err="1"/>
              <a:t>fiber</a:t>
            </a:r>
            <a:r>
              <a:rPr lang="cs-CZ" sz="2000" dirty="0"/>
              <a:t>, </a:t>
            </a:r>
            <a:r>
              <a:rPr lang="cs-CZ" sz="2000" dirty="0" err="1"/>
              <a:t>important</a:t>
            </a:r>
            <a:r>
              <a:rPr lang="cs-CZ" sz="2000" dirty="0"/>
              <a:t> </a:t>
            </a:r>
            <a:r>
              <a:rPr lang="cs-CZ" sz="2000" dirty="0" err="1"/>
              <a:t>minerals</a:t>
            </a:r>
            <a:r>
              <a:rPr lang="cs-CZ" sz="2000" dirty="0"/>
              <a:t> and </a:t>
            </a:r>
            <a:r>
              <a:rPr lang="cs-CZ" sz="2000" dirty="0" err="1"/>
              <a:t>vitamins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It</a:t>
            </a:r>
            <a:r>
              <a:rPr lang="cs-CZ" sz="2000" dirty="0"/>
              <a:t> </a:t>
            </a:r>
            <a:r>
              <a:rPr lang="cs-CZ" sz="2000" dirty="0" err="1"/>
              <a:t>contains</a:t>
            </a:r>
            <a:r>
              <a:rPr lang="cs-CZ" sz="2000" dirty="0"/>
              <a:t> magnesium, </a:t>
            </a:r>
            <a:r>
              <a:rPr lang="cs-CZ" sz="2000" dirty="0" err="1"/>
              <a:t>manganese</a:t>
            </a:r>
            <a:r>
              <a:rPr lang="cs-CZ" sz="2000" dirty="0"/>
              <a:t>, </a:t>
            </a:r>
            <a:r>
              <a:rPr lang="cs-CZ" sz="2000" dirty="0" err="1"/>
              <a:t>phosphorus</a:t>
            </a:r>
            <a:r>
              <a:rPr lang="cs-CZ" sz="2000" dirty="0"/>
              <a:t>, </a:t>
            </a:r>
            <a:r>
              <a:rPr lang="cs-CZ" sz="2000" dirty="0" err="1"/>
              <a:t>calcium</a:t>
            </a:r>
            <a:r>
              <a:rPr lang="cs-CZ" sz="2000" dirty="0"/>
              <a:t>, </a:t>
            </a:r>
            <a:r>
              <a:rPr lang="cs-CZ" sz="2000" dirty="0" err="1"/>
              <a:t>selenium</a:t>
            </a:r>
            <a:r>
              <a:rPr lang="cs-CZ" sz="2000" dirty="0"/>
              <a:t>, </a:t>
            </a:r>
            <a:r>
              <a:rPr lang="cs-CZ" sz="2000" dirty="0" err="1"/>
              <a:t>potassium</a:t>
            </a:r>
            <a:r>
              <a:rPr lang="cs-CZ" sz="2000" dirty="0"/>
              <a:t>, vitamin B, </a:t>
            </a:r>
            <a:r>
              <a:rPr lang="cs-CZ" sz="2000" dirty="0" err="1"/>
              <a:t>contains</a:t>
            </a:r>
            <a:r>
              <a:rPr lang="cs-CZ" sz="2000" dirty="0"/>
              <a:t> </a:t>
            </a:r>
            <a:r>
              <a:rPr lang="cs-CZ" sz="2000" dirty="0" err="1"/>
              <a:t>antioxidants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The</a:t>
            </a:r>
            <a:r>
              <a:rPr lang="cs-CZ" sz="2000" dirty="0"/>
              <a:t> </a:t>
            </a:r>
            <a:r>
              <a:rPr lang="cs-CZ" sz="2000" dirty="0" err="1"/>
              <a:t>energy</a:t>
            </a:r>
            <a:r>
              <a:rPr lang="cs-CZ" sz="2000" dirty="0"/>
              <a:t> </a:t>
            </a:r>
            <a:r>
              <a:rPr lang="cs-CZ" sz="2000" dirty="0" err="1"/>
              <a:t>is</a:t>
            </a:r>
            <a:r>
              <a:rPr lang="cs-CZ" sz="2000" dirty="0"/>
              <a:t> </a:t>
            </a:r>
            <a:r>
              <a:rPr lang="cs-CZ" sz="2000" dirty="0" err="1"/>
              <a:t>gradually</a:t>
            </a:r>
            <a:r>
              <a:rPr lang="cs-CZ" sz="2000" dirty="0"/>
              <a:t> </a:t>
            </a:r>
            <a:r>
              <a:rPr lang="cs-CZ" sz="2000" dirty="0" err="1"/>
              <a:t>released</a:t>
            </a:r>
            <a:r>
              <a:rPr lang="cs-CZ" sz="2000" dirty="0"/>
              <a:t>, </a:t>
            </a:r>
            <a:r>
              <a:rPr lang="cs-CZ" sz="2000" dirty="0" err="1"/>
              <a:t>supplying</a:t>
            </a:r>
            <a:r>
              <a:rPr lang="cs-CZ" sz="2000" dirty="0"/>
              <a:t> </a:t>
            </a:r>
            <a:r>
              <a:rPr lang="cs-CZ" sz="2000" dirty="0" err="1"/>
              <a:t>energy</a:t>
            </a:r>
            <a:r>
              <a:rPr lang="cs-CZ" sz="2000" dirty="0"/>
              <a:t> </a:t>
            </a:r>
            <a:r>
              <a:rPr lang="cs-CZ" sz="2000" dirty="0" err="1"/>
              <a:t>gradually</a:t>
            </a:r>
            <a:endParaRPr lang="cs-CZ" sz="2000" b="1" dirty="0"/>
          </a:p>
        </p:txBody>
      </p:sp>
      <p:pic>
        <p:nvPicPr>
          <p:cNvPr id="7170" name="Picture 2" descr="VÃ½sledek obrÃ¡zku pro hnÄdÃ¡ rÃ½Å¾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312" y="2999791"/>
            <a:ext cx="5111688" cy="34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38605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2. QUALITY CARBOHYDRATES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White</a:t>
            </a:r>
            <a:r>
              <a:rPr lang="cs-CZ" sz="2400" b="1" dirty="0"/>
              <a:t> </a:t>
            </a:r>
            <a:r>
              <a:rPr lang="cs-CZ" sz="2400" b="1" dirty="0" err="1"/>
              <a:t>rice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 good source of fast energy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Source of important minerals and vitamins - in a smaller quantity than brown rice</a:t>
            </a:r>
            <a:endParaRPr lang="cs-CZ" sz="2000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8194" name="Picture 2" descr="SouvisejÃ­cÃ­ obrÃ¡ze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223" y="2549743"/>
            <a:ext cx="4802136" cy="323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267744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2. QUALITY CARBOHYDRATES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Oats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Oats are grain rich in nutrients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contains more carbohydrates and proteins, rich in phosphorus, iron and vitamin B1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contains fiber 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does not contain gluten, but can be contaminated by other grains - WHEAT FREE GLUTEN</a:t>
            </a:r>
            <a:endParaRPr lang="cs-CZ" sz="2000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6146" name="Picture 2" descr="VÃ½sledek obrÃ¡zku pro ov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205109"/>
            <a:ext cx="4765192" cy="279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7272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3.   FATS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Fresh</a:t>
            </a:r>
            <a:r>
              <a:rPr lang="cs-CZ" sz="2400" b="1" dirty="0"/>
              <a:t> </a:t>
            </a:r>
            <a:r>
              <a:rPr lang="cs-CZ" sz="2400" b="1" dirty="0" err="1"/>
              <a:t>salmon</a:t>
            </a:r>
            <a:r>
              <a:rPr lang="cs-CZ" sz="2400" b="1" dirty="0"/>
              <a:t> </a:t>
            </a:r>
            <a:r>
              <a:rPr lang="cs-CZ" sz="2400" b="1" dirty="0" err="1"/>
              <a:t>oil</a:t>
            </a:r>
            <a:endParaRPr lang="en-US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Rich source of omega 3 &amp; 6 fatty acids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Beneficial effects on skin and hair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Protects against cardiovascular disease</a:t>
            </a:r>
            <a:endParaRPr lang="cs-CZ" sz="2000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1026" name="Picture 2" descr="VÃ½sledek obrÃ¡zku pro lososovÃ½ olej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9921" y="3133337"/>
            <a:ext cx="5053911" cy="336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Ã½sledek obrÃ¡zku pro loso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744" y="4486234"/>
            <a:ext cx="3221570" cy="244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délník 2"/>
          <p:cNvSpPr/>
          <p:nvPr/>
        </p:nvSpPr>
        <p:spPr>
          <a:xfrm>
            <a:off x="387119" y="4982431"/>
            <a:ext cx="1595117" cy="727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 err="1"/>
              <a:t>Chicken</a:t>
            </a:r>
            <a:r>
              <a:rPr lang="cs-CZ" sz="2400" b="1" dirty="0"/>
              <a:t> fat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13137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20" y="1817092"/>
            <a:ext cx="66668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4.   FIBRE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Peas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Source of fiber and antioxidant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  Rich in vitamins C, K and B, iron, potassium and folic acid</a:t>
            </a:r>
            <a:endParaRPr lang="cs-CZ" sz="2000" b="1" dirty="0"/>
          </a:p>
        </p:txBody>
      </p:sp>
      <p:pic>
        <p:nvPicPr>
          <p:cNvPr id="9218" name="Picture 2" descr="VÃ½sledek obrÃ¡zku pro hrÃ¡Å¡e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93" y="2211075"/>
            <a:ext cx="5796407" cy="386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001212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Flax</a:t>
            </a:r>
            <a:r>
              <a:rPr lang="cs-CZ" sz="2400" b="1" dirty="0"/>
              <a:t> </a:t>
            </a:r>
            <a:r>
              <a:rPr lang="cs-CZ" sz="2400" b="1" dirty="0" err="1"/>
              <a:t>seed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High</a:t>
            </a:r>
            <a:r>
              <a:rPr lang="cs-CZ" sz="2000" dirty="0"/>
              <a:t> </a:t>
            </a:r>
            <a:r>
              <a:rPr lang="cs-CZ" sz="2000" dirty="0" err="1"/>
              <a:t>content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fibre</a:t>
            </a:r>
            <a:r>
              <a:rPr lang="cs-CZ" sz="2000" dirty="0"/>
              <a:t>, </a:t>
            </a:r>
            <a:r>
              <a:rPr lang="cs-CZ" sz="2000" dirty="0" err="1"/>
              <a:t>proteins</a:t>
            </a:r>
            <a:r>
              <a:rPr lang="cs-CZ" sz="2000" dirty="0"/>
              <a:t> and </a:t>
            </a:r>
            <a:r>
              <a:rPr lang="cs-CZ" sz="2000" dirty="0" err="1"/>
              <a:t>fats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Content of omega-3 and omega-6 fatty acids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/>
              <a:t>I</a:t>
            </a:r>
            <a:r>
              <a:rPr lang="en-US" sz="2000" dirty="0" err="1"/>
              <a:t>mproves</a:t>
            </a:r>
            <a:r>
              <a:rPr lang="en-US" sz="2000" dirty="0"/>
              <a:t> the state of the cardiovascular system and the brain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/>
              <a:t>Antioxidant</a:t>
            </a:r>
          </a:p>
          <a:p>
            <a:endParaRPr lang="cs-CZ" sz="2000" b="1" dirty="0"/>
          </a:p>
        </p:txBody>
      </p:sp>
      <p:pic>
        <p:nvPicPr>
          <p:cNvPr id="10244" name="Picture 4" descr="VÃ½sledek obrÃ¡zku pro lnÄnÃ© semÃ­nk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59" y="2673181"/>
            <a:ext cx="5119554" cy="341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1434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" y="24378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159" y="239659"/>
            <a:ext cx="6055467" cy="229645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468090" y="585963"/>
            <a:ext cx="4743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>
                <a:solidFill>
                  <a:schemeClr val="bg1"/>
                </a:solidFill>
              </a:rPr>
              <a:t>New </a:t>
            </a:r>
            <a:r>
              <a:rPr lang="cs-CZ" sz="4000" b="1" dirty="0" err="1">
                <a:solidFill>
                  <a:schemeClr val="bg1"/>
                </a:solidFill>
              </a:rPr>
              <a:t>formula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of</a:t>
            </a:r>
            <a:r>
              <a:rPr lang="cs-CZ" sz="4000" b="1" dirty="0">
                <a:solidFill>
                  <a:schemeClr val="bg1"/>
                </a:solidFill>
              </a:rPr>
              <a:t> dry food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944559" y="2630831"/>
            <a:ext cx="37148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/>
              <a:t>11 </a:t>
            </a:r>
            <a:r>
              <a:rPr lang="cs-CZ" sz="3200" b="1" dirty="0" err="1"/>
              <a:t>kinds</a:t>
            </a:r>
            <a:r>
              <a:rPr lang="cs-CZ" sz="3200" b="1" dirty="0"/>
              <a:t> in </a:t>
            </a:r>
            <a:r>
              <a:rPr lang="cs-CZ" sz="3200" b="1" dirty="0" err="1"/>
              <a:t>total</a:t>
            </a:r>
            <a:endParaRPr lang="cs-CZ" sz="3200" b="1" dirty="0"/>
          </a:p>
          <a:p>
            <a:r>
              <a:rPr lang="cs-CZ" sz="3200" b="1" dirty="0"/>
              <a:t>9 </a:t>
            </a:r>
            <a:r>
              <a:rPr lang="cs-CZ" sz="3200" b="1" dirty="0" err="1"/>
              <a:t>kinds</a:t>
            </a:r>
            <a:r>
              <a:rPr lang="cs-CZ" sz="3200" b="1" dirty="0"/>
              <a:t> </a:t>
            </a:r>
            <a:r>
              <a:rPr lang="cs-CZ" sz="3200" b="1" dirty="0" err="1"/>
              <a:t>for</a:t>
            </a:r>
            <a:r>
              <a:rPr lang="cs-CZ" sz="3200" b="1" dirty="0"/>
              <a:t> </a:t>
            </a:r>
            <a:r>
              <a:rPr lang="cs-CZ" sz="3200" b="1" dirty="0" err="1"/>
              <a:t>adult</a:t>
            </a:r>
            <a:r>
              <a:rPr lang="cs-CZ" sz="3200" b="1" dirty="0"/>
              <a:t> </a:t>
            </a:r>
            <a:r>
              <a:rPr lang="cs-CZ" sz="3200" b="1" dirty="0" err="1"/>
              <a:t>cats</a:t>
            </a:r>
            <a:endParaRPr lang="cs-CZ" sz="3200" b="1" dirty="0"/>
          </a:p>
          <a:p>
            <a:r>
              <a:rPr lang="cs-CZ" sz="3200" b="1" dirty="0"/>
              <a:t>2 </a:t>
            </a:r>
            <a:r>
              <a:rPr lang="cs-CZ" sz="3200" b="1" dirty="0" err="1"/>
              <a:t>kinds</a:t>
            </a:r>
            <a:r>
              <a:rPr lang="cs-CZ" sz="3200" b="1" dirty="0"/>
              <a:t> </a:t>
            </a:r>
            <a:r>
              <a:rPr lang="cs-CZ" sz="3200" b="1" dirty="0" err="1"/>
              <a:t>for</a:t>
            </a:r>
            <a:r>
              <a:rPr lang="cs-CZ" sz="3200" b="1" dirty="0"/>
              <a:t> </a:t>
            </a:r>
            <a:r>
              <a:rPr lang="cs-CZ" sz="3200" b="1" dirty="0" err="1"/>
              <a:t>kittens</a:t>
            </a:r>
            <a:endParaRPr lang="cs-CZ" sz="3200" b="1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28" name="Obrázek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62" y="4285570"/>
            <a:ext cx="1874631" cy="2649051"/>
          </a:xfrm>
          <a:prstGeom prst="rect">
            <a:avLst/>
          </a:prstGeom>
          <a:effectLst>
            <a:outerShdw blurRad="2413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442" y="4317865"/>
            <a:ext cx="1851777" cy="2616755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954" y="4350323"/>
            <a:ext cx="1836531" cy="2595213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22" y="4349395"/>
            <a:ext cx="1829463" cy="2585225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81" y="4320863"/>
            <a:ext cx="1874630" cy="2649051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42" y="4350323"/>
            <a:ext cx="1836531" cy="2595213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85" y="4358173"/>
            <a:ext cx="1823252" cy="2576448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49801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86072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chicory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promotes metabolism and removes fumes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Prevention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en-US" sz="2000" dirty="0"/>
              <a:t>kidney stones, urinary tract disease, also</a:t>
            </a:r>
            <a:r>
              <a:rPr lang="cs-CZ" sz="2000" dirty="0"/>
              <a:t> has</a:t>
            </a:r>
            <a:r>
              <a:rPr lang="en-US" sz="2000" dirty="0"/>
              <a:t> been proven</a:t>
            </a:r>
            <a:r>
              <a:rPr lang="cs-CZ" sz="2000" dirty="0"/>
              <a:t> </a:t>
            </a:r>
            <a:r>
              <a:rPr lang="cs-CZ" sz="2000" dirty="0" err="1"/>
              <a:t>effect</a:t>
            </a:r>
            <a:r>
              <a:rPr lang="en-US" sz="2000" dirty="0"/>
              <a:t> in the treatment of skin diseases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Detoxification effects on the organism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Source of inulin - source of nutrition of good bacteria in the </a:t>
            </a:r>
            <a:r>
              <a:rPr lang="en-US" sz="2000" dirty="0" err="1"/>
              <a:t>intestin</a:t>
            </a:r>
            <a:r>
              <a:rPr lang="cs-CZ" sz="2000" dirty="0"/>
              <a:t>al </a:t>
            </a:r>
            <a:r>
              <a:rPr lang="cs-CZ" sz="2000" dirty="0" err="1"/>
              <a:t>tract</a:t>
            </a:r>
            <a:r>
              <a:rPr lang="en-US" sz="2000" dirty="0"/>
              <a:t>, </a:t>
            </a:r>
            <a:r>
              <a:rPr lang="en-US" sz="2000" dirty="0" err="1"/>
              <a:t>improv</a:t>
            </a:r>
            <a:r>
              <a:rPr lang="cs-CZ" sz="2000" dirty="0" err="1"/>
              <a:t>ing</a:t>
            </a:r>
            <a:r>
              <a:rPr lang="cs-CZ" sz="2000" dirty="0"/>
              <a:t> </a:t>
            </a:r>
            <a:r>
              <a:rPr lang="cs-CZ" sz="2000" dirty="0" err="1"/>
              <a:t>digestion</a:t>
            </a:r>
            <a:r>
              <a:rPr lang="en-US" sz="2000" dirty="0"/>
              <a:t>, strengthening of immunity and overall health</a:t>
            </a:r>
            <a:endParaRPr lang="cs-CZ" sz="2000" dirty="0"/>
          </a:p>
        </p:txBody>
      </p:sp>
      <p:pic>
        <p:nvPicPr>
          <p:cNvPr id="11266" name="Picture 2" descr="SouvisejÃ­cÃ­ obrÃ¡ze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028" y="1829296"/>
            <a:ext cx="3557262" cy="533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ouvisejÃ­cÃ­ obrÃ¡ze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2204">
            <a:off x="9026133" y="2319971"/>
            <a:ext cx="3481456" cy="521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52980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apples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Extremely rich in antioxidants, vitamin C and fiber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They regulate digestion, fight</a:t>
            </a:r>
            <a:r>
              <a:rPr lang="cs-CZ" sz="2000" dirty="0"/>
              <a:t> </a:t>
            </a:r>
            <a:r>
              <a:rPr lang="cs-CZ" sz="2000" dirty="0" err="1"/>
              <a:t>against</a:t>
            </a:r>
            <a:r>
              <a:rPr lang="en-US" sz="2000" dirty="0"/>
              <a:t> infections, have detoxifying and regenerative effects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They strengthen immunity</a:t>
            </a:r>
            <a:endParaRPr lang="cs-CZ" sz="2000" b="1" dirty="0"/>
          </a:p>
        </p:txBody>
      </p:sp>
      <p:pic>
        <p:nvPicPr>
          <p:cNvPr id="2050" name="Picture 2" descr="VÃ½sledek obrÃ¡zku pro suÅ¡enÃ¡ jablk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972" y="3151721"/>
            <a:ext cx="4992914" cy="349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98737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carrots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/>
              <a:t>I</a:t>
            </a:r>
            <a:r>
              <a:rPr lang="en-US" sz="2000" dirty="0"/>
              <a:t>s an excellent source of </a:t>
            </a:r>
            <a:r>
              <a:rPr lang="en-US" sz="2000" dirty="0" err="1"/>
              <a:t>betacarotene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contains a lot of easily soluble fiber, natural minerals and antioxidant</a:t>
            </a:r>
            <a:endParaRPr lang="cs-CZ" sz="2000" b="1" dirty="0"/>
          </a:p>
        </p:txBody>
      </p:sp>
      <p:pic>
        <p:nvPicPr>
          <p:cNvPr id="3074" name="Picture 2" descr="VÃ½sledek obrÃ¡zku pro mrkev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84" y="3093442"/>
            <a:ext cx="4689071" cy="339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935080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cranberries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They contain a high percentage of nutrients, vitamins (C, A), minerals and a huge amount of antioxidants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Fighting against urinary tract infection, reduce the risk of cardiovascular disease and prevent cancer</a:t>
            </a:r>
            <a:endParaRPr lang="cs-CZ" sz="2000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2050" name="Picture 2" descr="VÃ½sledek obrÃ¡zku pro brusink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577" y="2876904"/>
            <a:ext cx="4774139" cy="318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755722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blueberries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It</a:t>
            </a:r>
            <a:r>
              <a:rPr lang="cs-CZ" sz="2000" dirty="0"/>
              <a:t> </a:t>
            </a:r>
            <a:r>
              <a:rPr lang="cs-CZ" sz="2000" dirty="0" err="1"/>
              <a:t>belongs</a:t>
            </a:r>
            <a:r>
              <a:rPr lang="cs-CZ" sz="2000" dirty="0"/>
              <a:t> </a:t>
            </a:r>
            <a:r>
              <a:rPr lang="cs-CZ" sz="2000" dirty="0" err="1"/>
              <a:t>among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</a:t>
            </a:r>
            <a:r>
              <a:rPr lang="cs-CZ" sz="2000" dirty="0" err="1"/>
              <a:t>superfoods</a:t>
            </a:r>
            <a:endParaRPr lang="cs-CZ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Strong</a:t>
            </a:r>
            <a:r>
              <a:rPr lang="cs-CZ" sz="2000" dirty="0"/>
              <a:t> antioxidant, </a:t>
            </a:r>
            <a:r>
              <a:rPr lang="cs-CZ" sz="2000" dirty="0" err="1"/>
              <a:t>strengthens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defense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cs-CZ" sz="2000" dirty="0" err="1"/>
              <a:t>Contains</a:t>
            </a:r>
            <a:r>
              <a:rPr lang="cs-CZ" sz="2000" dirty="0"/>
              <a:t> vitamin A, B2, B5, B6, C, E </a:t>
            </a:r>
            <a:r>
              <a:rPr lang="cs-CZ" sz="2000" dirty="0" err="1"/>
              <a:t>minerals</a:t>
            </a:r>
            <a:r>
              <a:rPr lang="cs-CZ" sz="2000" dirty="0"/>
              <a:t> iron, magnesium, </a:t>
            </a:r>
            <a:r>
              <a:rPr lang="cs-CZ" sz="2000" dirty="0" err="1"/>
              <a:t>calcium</a:t>
            </a:r>
            <a:r>
              <a:rPr lang="cs-CZ" sz="2000" dirty="0"/>
              <a:t>, </a:t>
            </a:r>
            <a:r>
              <a:rPr lang="cs-CZ" sz="2000" dirty="0" err="1"/>
              <a:t>sodium</a:t>
            </a:r>
            <a:r>
              <a:rPr lang="cs-CZ" sz="2000" dirty="0"/>
              <a:t>, </a:t>
            </a:r>
            <a:r>
              <a:rPr lang="cs-CZ" sz="2000" dirty="0" err="1"/>
              <a:t>potassium</a:t>
            </a:r>
            <a:r>
              <a:rPr lang="cs-CZ" sz="2000" dirty="0"/>
              <a:t>, </a:t>
            </a:r>
            <a:r>
              <a:rPr lang="cs-CZ" sz="2000" dirty="0" err="1"/>
              <a:t>phosphorus</a:t>
            </a:r>
            <a:r>
              <a:rPr lang="cs-CZ" sz="2000" dirty="0"/>
              <a:t>, </a:t>
            </a:r>
            <a:r>
              <a:rPr lang="cs-CZ" sz="2000" dirty="0" err="1"/>
              <a:t>manganese</a:t>
            </a:r>
            <a:r>
              <a:rPr lang="cs-CZ" sz="2000" dirty="0"/>
              <a:t>, </a:t>
            </a:r>
            <a:r>
              <a:rPr lang="cs-CZ" sz="2000" dirty="0" err="1"/>
              <a:t>copper</a:t>
            </a:r>
            <a:r>
              <a:rPr lang="cs-CZ" sz="2000" dirty="0"/>
              <a:t>, </a:t>
            </a:r>
            <a:r>
              <a:rPr lang="cs-CZ" sz="2000" dirty="0" err="1"/>
              <a:t>chromium</a:t>
            </a:r>
            <a:r>
              <a:rPr lang="cs-CZ" sz="2000" dirty="0"/>
              <a:t> and </a:t>
            </a:r>
            <a:r>
              <a:rPr lang="cs-CZ" sz="2000" dirty="0" err="1"/>
              <a:t>zinc</a:t>
            </a:r>
            <a:endParaRPr lang="cs-CZ" sz="2000" b="1" dirty="0"/>
          </a:p>
        </p:txBody>
      </p:sp>
      <p:pic>
        <p:nvPicPr>
          <p:cNvPr id="3074" name="Picture 2" descr="VÃ½sledek obrÃ¡zku pro borÅ¯vk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160" y="2847994"/>
            <a:ext cx="4381500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336632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spinach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Rich source of antioxidants, vitamins and minerals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 good source of vitamin K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High content of folic acid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supports detoxification of the body, healthy eyes, heart and blood, strengthens the immune system</a:t>
            </a:r>
            <a:endParaRPr lang="cs-CZ" sz="2000" dirty="0"/>
          </a:p>
        </p:txBody>
      </p:sp>
      <p:pic>
        <p:nvPicPr>
          <p:cNvPr id="4098" name="Picture 2" descr="VÃ½sledek obrÃ¡zku pro Å¡penÃ¡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2" y="3279494"/>
            <a:ext cx="4029075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505778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Dried</a:t>
            </a:r>
            <a:r>
              <a:rPr lang="cs-CZ" sz="2400" b="1" dirty="0"/>
              <a:t> </a:t>
            </a:r>
            <a:r>
              <a:rPr lang="cs-CZ" sz="2400" b="1" dirty="0" err="1"/>
              <a:t>broccoli</a:t>
            </a:r>
            <a:endParaRPr lang="en-US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acts as a prevention against cancer, supports the cardiovascular system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contains flavonoids, carotenoids, vitamin C, folic acid and potassium</a:t>
            </a:r>
            <a:endParaRPr lang="cs-CZ" sz="2000" b="1" dirty="0"/>
          </a:p>
        </p:txBody>
      </p:sp>
      <p:pic>
        <p:nvPicPr>
          <p:cNvPr id="5122" name="Picture 2" descr="VÃ½sledek obrÃ¡zku pro brokolic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35" y="3063587"/>
            <a:ext cx="4740729" cy="316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628812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43576" y="1829296"/>
            <a:ext cx="749958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Rosemary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Adjusts digestion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works against flatulence, loss of appetite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Disinfecting effects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improves blood circulation - the blood flow of organs such as heart muscle, liver, uterus, brain, also supports their activity</a:t>
            </a:r>
            <a:endParaRPr lang="cs-CZ" sz="2000" b="1" dirty="0"/>
          </a:p>
        </p:txBody>
      </p:sp>
      <p:pic>
        <p:nvPicPr>
          <p:cNvPr id="6146" name="Picture 2" descr="VÃ½sledek obrÃ¡zku pro rozmarÃ½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0669" flipV="1">
            <a:off x="7224402" y="3609756"/>
            <a:ext cx="4302886" cy="280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Ã½sledek obrÃ¡zku pro rozmarÃ½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335" y="2658979"/>
            <a:ext cx="5132665" cy="334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757069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Curcuma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anti-inflammatory and antioxidant effects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Anti-cancer effects and activates brain activity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relieves stiffness, joint swelling and improves mobility</a:t>
            </a:r>
            <a:endParaRPr lang="cs-CZ" sz="2000" b="1" dirty="0"/>
          </a:p>
        </p:txBody>
      </p:sp>
      <p:pic>
        <p:nvPicPr>
          <p:cNvPr id="8194" name="Picture 2" descr="VÃ½sledek obrÃ¡zku pro kurkum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009" y="3069977"/>
            <a:ext cx="5074246" cy="343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030105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/>
              <a:t>Citrus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One of the best sources of vitamin C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They strengthen the immune system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Anti-inflammatory and antioxidant effects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They can reduce the risk of kidney stones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Prevention of cancer</a:t>
            </a:r>
          </a:p>
          <a:p>
            <a:endParaRPr lang="cs-CZ" sz="2000" b="1" dirty="0"/>
          </a:p>
        </p:txBody>
      </p:sp>
      <p:pic>
        <p:nvPicPr>
          <p:cNvPr id="9220" name="Picture 4" descr="SouvisejÃ­cÃ­ obrÃ¡ze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29" y="3037813"/>
            <a:ext cx="3865902" cy="338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74188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39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116" y="17772"/>
            <a:ext cx="3171884" cy="69219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989" y="74358"/>
            <a:ext cx="5430741" cy="136183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322612" y="254706"/>
            <a:ext cx="6283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err="1">
                <a:solidFill>
                  <a:schemeClr val="bg1"/>
                </a:solidFill>
              </a:rPr>
              <a:t>Classification</a:t>
            </a:r>
            <a:endParaRPr lang="cs-CZ" sz="4000" b="1" dirty="0">
              <a:solidFill>
                <a:schemeClr val="bg1"/>
              </a:solidFill>
            </a:endParaRPr>
          </a:p>
        </p:txBody>
      </p:sp>
      <p:sp>
        <p:nvSpPr>
          <p:cNvPr id="6" name="Šipka dolů 5"/>
          <p:cNvSpPr/>
          <p:nvPr/>
        </p:nvSpPr>
        <p:spPr>
          <a:xfrm flipV="1">
            <a:off x="4871865" y="4873261"/>
            <a:ext cx="266155" cy="794679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2406247" y="1386218"/>
            <a:ext cx="5197388" cy="4256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CARNILOVE</a:t>
            </a:r>
          </a:p>
        </p:txBody>
      </p:sp>
      <p:sp>
        <p:nvSpPr>
          <p:cNvPr id="8" name="Zaoblený obdélník 7"/>
          <p:cNvSpPr/>
          <p:nvPr/>
        </p:nvSpPr>
        <p:spPr>
          <a:xfrm>
            <a:off x="2406247" y="3125154"/>
            <a:ext cx="5197388" cy="4256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>
                <a:solidFill>
                  <a:schemeClr val="tx1"/>
                </a:solidFill>
              </a:rPr>
              <a:t>ROYAL CANIN, EUK, PP, HILLS, </a:t>
            </a:r>
            <a:r>
              <a:rPr lang="cs-CZ" sz="1600" i="1" dirty="0">
                <a:solidFill>
                  <a:srgbClr val="FF0000"/>
                </a:solidFill>
              </a:rPr>
              <a:t>BRIT CARE</a:t>
            </a:r>
          </a:p>
        </p:txBody>
      </p:sp>
      <p:sp>
        <p:nvSpPr>
          <p:cNvPr id="9" name="Zaoblený obdélník 8"/>
          <p:cNvSpPr/>
          <p:nvPr/>
        </p:nvSpPr>
        <p:spPr>
          <a:xfrm>
            <a:off x="2406247" y="5665896"/>
            <a:ext cx="5197388" cy="4256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BRIT PREMIUM</a:t>
            </a:r>
          </a:p>
        </p:txBody>
      </p:sp>
      <p:sp>
        <p:nvSpPr>
          <p:cNvPr id="10" name="Zaoblený obdélník 9"/>
          <p:cNvSpPr/>
          <p:nvPr/>
        </p:nvSpPr>
        <p:spPr>
          <a:xfrm>
            <a:off x="2406247" y="6432330"/>
            <a:ext cx="5197388" cy="4256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600" dirty="0">
                <a:solidFill>
                  <a:schemeClr val="tx1"/>
                </a:solidFill>
              </a:rPr>
              <a:t>RASCO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8235801" y="1368221"/>
            <a:ext cx="27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HIGH CONTENT OF MEAT</a:t>
            </a:r>
          </a:p>
          <a:p>
            <a:pPr algn="ctr"/>
            <a:r>
              <a:rPr lang="cs-CZ" sz="1600" dirty="0"/>
              <a:t>GRAIN FREE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8235801" y="2080778"/>
            <a:ext cx="270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NUTRITION TRANDS</a:t>
            </a:r>
          </a:p>
          <a:p>
            <a:pPr algn="ctr"/>
            <a:r>
              <a:rPr lang="cs-CZ" sz="1600" dirty="0"/>
              <a:t>HYPOALERGENIC</a:t>
            </a:r>
          </a:p>
          <a:p>
            <a:pPr algn="ctr"/>
            <a:r>
              <a:rPr lang="cs-CZ" sz="1600" dirty="0"/>
              <a:t>LOW GRAIN, HERBS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8235801" y="3199490"/>
            <a:ext cx="270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MIDDLE STANDARD</a:t>
            </a:r>
          </a:p>
        </p:txBody>
      </p:sp>
      <p:sp>
        <p:nvSpPr>
          <p:cNvPr id="14" name="Šipka dolů 13"/>
          <p:cNvSpPr/>
          <p:nvPr/>
        </p:nvSpPr>
        <p:spPr>
          <a:xfrm>
            <a:off x="4871865" y="1811396"/>
            <a:ext cx="266155" cy="360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sp>
        <p:nvSpPr>
          <p:cNvPr id="15" name="Šipka dolů 14"/>
          <p:cNvSpPr/>
          <p:nvPr/>
        </p:nvSpPr>
        <p:spPr>
          <a:xfrm rot="10800000">
            <a:off x="4871865" y="2755650"/>
            <a:ext cx="266155" cy="360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sp>
        <p:nvSpPr>
          <p:cNvPr id="16" name="Šipka dolů 15"/>
          <p:cNvSpPr/>
          <p:nvPr/>
        </p:nvSpPr>
        <p:spPr>
          <a:xfrm>
            <a:off x="4871865" y="3559981"/>
            <a:ext cx="266155" cy="324000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sp>
        <p:nvSpPr>
          <p:cNvPr id="17" name="Obousměrná svislá šipka 16"/>
          <p:cNvSpPr/>
          <p:nvPr/>
        </p:nvSpPr>
        <p:spPr>
          <a:xfrm>
            <a:off x="1509282" y="1368220"/>
            <a:ext cx="435006" cy="4190660"/>
          </a:xfrm>
          <a:prstGeom prst="upDownArrow">
            <a:avLst>
              <a:gd name="adj1" fmla="val 21428"/>
              <a:gd name="adj2" fmla="val 47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ousměrná svislá šipka 17"/>
          <p:cNvSpPr/>
          <p:nvPr/>
        </p:nvSpPr>
        <p:spPr>
          <a:xfrm>
            <a:off x="1509282" y="5665897"/>
            <a:ext cx="435006" cy="425670"/>
          </a:xfrm>
          <a:prstGeom prst="upDownArrow">
            <a:avLst>
              <a:gd name="adj1" fmla="val 21428"/>
              <a:gd name="adj2" fmla="val 395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ousměrná svislá šipka 18"/>
          <p:cNvSpPr/>
          <p:nvPr/>
        </p:nvSpPr>
        <p:spPr>
          <a:xfrm>
            <a:off x="1509282" y="6432330"/>
            <a:ext cx="435006" cy="425670"/>
          </a:xfrm>
          <a:prstGeom prst="upDownArrow">
            <a:avLst>
              <a:gd name="adj1" fmla="val 50000"/>
              <a:gd name="adj2" fmla="val 395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extovéPole 19"/>
          <p:cNvSpPr txBox="1"/>
          <p:nvPr/>
        </p:nvSpPr>
        <p:spPr>
          <a:xfrm>
            <a:off x="125869" y="3244334"/>
            <a:ext cx="1587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Superpremium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299742" y="5740232"/>
            <a:ext cx="103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Premium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299742" y="6394105"/>
            <a:ext cx="1039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Economy</a:t>
            </a:r>
            <a:endParaRPr lang="cs-CZ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8235801" y="4198277"/>
            <a:ext cx="27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algn="ctr">
              <a:defRPr sz="1200"/>
            </a:lvl1pPr>
          </a:lstStyle>
          <a:p>
            <a:r>
              <a:rPr lang="cs-CZ" sz="1600" dirty="0"/>
              <a:t>MIX OF PROTEINS, MAIZE, CHICKEN</a:t>
            </a:r>
          </a:p>
        </p:txBody>
      </p:sp>
      <p:pic>
        <p:nvPicPr>
          <p:cNvPr id="25" name="Obrázek 2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040" y="2057935"/>
            <a:ext cx="2520000" cy="692016"/>
          </a:xfrm>
          <a:prstGeom prst="rect">
            <a:avLst/>
          </a:prstGeom>
        </p:spPr>
      </p:pic>
      <p:sp>
        <p:nvSpPr>
          <p:cNvPr id="26" name="Obdélník 25"/>
          <p:cNvSpPr/>
          <p:nvPr/>
        </p:nvSpPr>
        <p:spPr>
          <a:xfrm>
            <a:off x="6243413" y="2036456"/>
            <a:ext cx="82578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new</a:t>
            </a:r>
            <a:endParaRPr lang="cs-CZ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7" name="Obrázek 2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040" y="3990768"/>
            <a:ext cx="2520000" cy="692016"/>
          </a:xfrm>
          <a:prstGeom prst="rect">
            <a:avLst/>
          </a:prstGeom>
        </p:spPr>
      </p:pic>
      <p:sp>
        <p:nvSpPr>
          <p:cNvPr id="28" name="Obdélník 27"/>
          <p:cNvSpPr/>
          <p:nvPr/>
        </p:nvSpPr>
        <p:spPr>
          <a:xfrm>
            <a:off x="6215980" y="3987357"/>
            <a:ext cx="82578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old</a:t>
            </a:r>
            <a:endParaRPr lang="cs-CZ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8235801" y="5740232"/>
            <a:ext cx="270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algn="ctr">
              <a:defRPr sz="1200"/>
            </a:lvl1pPr>
          </a:lstStyle>
          <a:p>
            <a:r>
              <a:rPr lang="cs-CZ" sz="1600" dirty="0"/>
              <a:t>BASIC BENEFITS</a:t>
            </a:r>
          </a:p>
        </p:txBody>
      </p:sp>
      <p:sp>
        <p:nvSpPr>
          <p:cNvPr id="30" name="TextovéPole 29"/>
          <p:cNvSpPr txBox="1"/>
          <p:nvPr/>
        </p:nvSpPr>
        <p:spPr>
          <a:xfrm>
            <a:off x="8235801" y="6333491"/>
            <a:ext cx="27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algn="ctr">
              <a:defRPr sz="1200"/>
            </a:lvl1pPr>
          </a:lstStyle>
          <a:p>
            <a:r>
              <a:rPr lang="cs-CZ" sz="1600" dirty="0"/>
              <a:t>MIXTURE OF MEAT, MIX PROTEINS, 0 BENEFITS</a:t>
            </a:r>
          </a:p>
        </p:txBody>
      </p:sp>
    </p:spTree>
    <p:extLst>
      <p:ext uri="{BB962C8B-B14F-4D97-AF65-F5344CB8AC3E}">
        <p14:creationId xmlns:p14="http://schemas.microsoft.com/office/powerpoint/2010/main" val="315032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24" grpId="0"/>
      <p:bldP spid="29" grpId="0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Yucca</a:t>
            </a:r>
            <a:r>
              <a:rPr lang="cs-CZ" sz="2400" b="1" dirty="0"/>
              <a:t> </a:t>
            </a:r>
            <a:r>
              <a:rPr lang="cs-CZ" sz="2400" b="1" dirty="0" err="1"/>
              <a:t>Schidigera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Facilitates digestion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Removes harmful deposits and thus promotes digestion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Reduces flatulence and relieves the</a:t>
            </a:r>
            <a:r>
              <a:rPr lang="cs-CZ" sz="2000" dirty="0"/>
              <a:t> </a:t>
            </a:r>
            <a:r>
              <a:rPr lang="cs-CZ" sz="2000" dirty="0" err="1"/>
              <a:t>bad</a:t>
            </a:r>
            <a:r>
              <a:rPr lang="en-US" sz="2000" dirty="0"/>
              <a:t> smell of </a:t>
            </a:r>
            <a:r>
              <a:rPr lang="cs-CZ" sz="2000" dirty="0" err="1"/>
              <a:t>excrement</a:t>
            </a:r>
            <a:endParaRPr lang="en-US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naturally detoxifies the organism and improves the health of the animal</a:t>
            </a:r>
            <a:endParaRPr lang="cs-CZ" sz="2000" b="1" dirty="0"/>
          </a:p>
        </p:txBody>
      </p:sp>
      <p:pic>
        <p:nvPicPr>
          <p:cNvPr id="8" name="Picture 2" descr="VÃ½sledek obrÃ¡zku pro Juk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10" t="1752" r="2210" b="-1752"/>
          <a:stretch/>
        </p:blipFill>
        <p:spPr bwMode="auto">
          <a:xfrm>
            <a:off x="6242587" y="1146902"/>
            <a:ext cx="6468663" cy="646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347500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 err="1"/>
              <a:t>Psyllium</a:t>
            </a:r>
            <a:r>
              <a:rPr lang="cs-CZ" sz="2400" b="1" dirty="0"/>
              <a:t> </a:t>
            </a:r>
            <a:r>
              <a:rPr lang="cs-CZ" sz="2400" b="1" dirty="0" err="1"/>
              <a:t>husk</a:t>
            </a:r>
            <a:endParaRPr lang="cs-CZ" sz="2400" b="1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Unique source of pure natural fiber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Supports digestive tract activity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stimulates bowel cleansing and acts as a prevention of colon carcinoma</a:t>
            </a:r>
            <a:endParaRPr lang="cs-CZ" sz="2000" b="1" dirty="0"/>
          </a:p>
        </p:txBody>
      </p:sp>
      <p:pic>
        <p:nvPicPr>
          <p:cNvPr id="12290" name="Picture 2" descr="VÃ½sledek obrÃ¡zku pro osemenÃ­ jitrocele indickÃ©h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510" y="2488593"/>
            <a:ext cx="5209490" cy="30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85988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387119" y="1817092"/>
            <a:ext cx="749958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b="1" dirty="0"/>
              <a:t>6. MULTIFUNCTIONAL DIETARY SUPPLEMENTS</a:t>
            </a:r>
          </a:p>
          <a:p>
            <a:pPr>
              <a:lnSpc>
                <a:spcPct val="200000"/>
              </a:lnSpc>
            </a:pPr>
            <a:r>
              <a:rPr lang="cs-CZ" sz="2400" b="1" dirty="0"/>
              <a:t>Green </a:t>
            </a:r>
            <a:r>
              <a:rPr lang="cs-CZ" sz="2400" b="1" dirty="0" err="1"/>
              <a:t>tea</a:t>
            </a:r>
            <a:endParaRPr lang="en-US" sz="20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A strong antioxidant, it acts as a prevention of cancer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Supports a better appearance of the coat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It favors the teeth due to the fluorine content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000" dirty="0"/>
              <a:t>Strengthens the defenses</a:t>
            </a:r>
            <a:endParaRPr lang="cs-CZ" sz="2000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  <p:pic>
        <p:nvPicPr>
          <p:cNvPr id="11266" name="Picture 2" descr="VÃ½sledek obrÃ¡zku pro zelenÃ½ Äaj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65" y="2876580"/>
            <a:ext cx="5641435" cy="375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735528" y="290813"/>
            <a:ext cx="4392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in </a:t>
            </a:r>
            <a:r>
              <a:rPr lang="cs-CZ" sz="4000" b="1" dirty="0" err="1">
                <a:solidFill>
                  <a:schemeClr val="bg1"/>
                </a:solidFill>
              </a:rPr>
              <a:t>composition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450620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délník 49"/>
          <p:cNvSpPr/>
          <p:nvPr/>
        </p:nvSpPr>
        <p:spPr>
          <a:xfrm>
            <a:off x="3112588" y="100208"/>
            <a:ext cx="5502298" cy="64884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609" y="1875261"/>
            <a:ext cx="1080000" cy="1527458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3169708" y="1025825"/>
            <a:ext cx="5220000" cy="34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3199231" y="4623274"/>
            <a:ext cx="5220000" cy="34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bdélník 47"/>
          <p:cNvSpPr/>
          <p:nvPr/>
        </p:nvSpPr>
        <p:spPr>
          <a:xfrm>
            <a:off x="3199231" y="1982191"/>
            <a:ext cx="5220000" cy="34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3199231" y="6491184"/>
            <a:ext cx="5220000" cy="34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/>
          <p:cNvSpPr/>
          <p:nvPr/>
        </p:nvSpPr>
        <p:spPr>
          <a:xfrm rot="16200000">
            <a:off x="-714414" y="2767362"/>
            <a:ext cx="6481133" cy="1172867"/>
          </a:xfrm>
          <a:prstGeom prst="rect">
            <a:avLst/>
          </a:prstGeom>
          <a:noFill/>
        </p:spPr>
        <p:txBody>
          <a:bodyPr wrap="none" lIns="91440" tIns="0" rIns="91440" bIns="0" anchor="ctr" anchorCtr="0">
            <a:noAutofit/>
          </a:bodyPr>
          <a:lstStyle/>
          <a:p>
            <a:pPr algn="ctr"/>
            <a:r>
              <a:rPr lang="cs-CZ" sz="8000" b="1" dirty="0" err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Merchandising</a:t>
            </a:r>
            <a:endParaRPr lang="cs-CZ" sz="80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082274" y="651749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1,25 m</a:t>
            </a:r>
          </a:p>
        </p:txBody>
      </p:sp>
      <p:pic>
        <p:nvPicPr>
          <p:cNvPr id="5" name="Obrázek 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665" y="5584743"/>
            <a:ext cx="1800000" cy="468000"/>
          </a:xfrm>
          <a:prstGeom prst="rect">
            <a:avLst/>
          </a:prstGeom>
        </p:spPr>
      </p:pic>
      <p:pic>
        <p:nvPicPr>
          <p:cNvPr id="6" name="Obrázek 5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268" y="5584743"/>
            <a:ext cx="1800000" cy="468000"/>
          </a:xfrm>
          <a:prstGeom prst="rect">
            <a:avLst/>
          </a:prstGeom>
        </p:spPr>
      </p:pic>
      <p:pic>
        <p:nvPicPr>
          <p:cNvPr id="8" name="Obrázek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861" y="5584743"/>
            <a:ext cx="1800000" cy="468000"/>
          </a:xfrm>
          <a:prstGeom prst="rect">
            <a:avLst/>
          </a:prstGeom>
        </p:spPr>
      </p:pic>
      <p:pic>
        <p:nvPicPr>
          <p:cNvPr id="9" name="Obrázek 8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92" y="5584743"/>
            <a:ext cx="1800000" cy="468000"/>
          </a:xfrm>
          <a:prstGeom prst="rect">
            <a:avLst/>
          </a:prstGeom>
        </p:spPr>
      </p:pic>
      <p:pic>
        <p:nvPicPr>
          <p:cNvPr id="10" name="Obrázek 9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868" y="4683308"/>
            <a:ext cx="1800000" cy="468000"/>
          </a:xfrm>
          <a:prstGeom prst="rect">
            <a:avLst/>
          </a:prstGeom>
        </p:spPr>
      </p:pic>
      <p:pic>
        <p:nvPicPr>
          <p:cNvPr id="11" name="Obrázek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532" y="4683308"/>
            <a:ext cx="1800000" cy="468000"/>
          </a:xfrm>
          <a:prstGeom prst="rect">
            <a:avLst/>
          </a:prstGeom>
        </p:spPr>
      </p:pic>
      <p:pic>
        <p:nvPicPr>
          <p:cNvPr id="12" name="Obrázek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196" y="4683308"/>
            <a:ext cx="1800000" cy="468000"/>
          </a:xfrm>
          <a:prstGeom prst="rect">
            <a:avLst/>
          </a:prstGeom>
        </p:spPr>
      </p:pic>
      <p:pic>
        <p:nvPicPr>
          <p:cNvPr id="13" name="Obrázek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860" y="4683308"/>
            <a:ext cx="1800000" cy="468000"/>
          </a:xfrm>
          <a:prstGeom prst="rect">
            <a:avLst/>
          </a:prstGeom>
        </p:spPr>
      </p:pic>
      <p:pic>
        <p:nvPicPr>
          <p:cNvPr id="15" name="Obrázek 14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71" y="6004965"/>
            <a:ext cx="1800000" cy="468000"/>
          </a:xfrm>
          <a:prstGeom prst="rect">
            <a:avLst/>
          </a:prstGeom>
        </p:spPr>
      </p:pic>
      <p:pic>
        <p:nvPicPr>
          <p:cNvPr id="16" name="Obrázek 15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064" y="5996557"/>
            <a:ext cx="1800000" cy="468000"/>
          </a:xfrm>
          <a:prstGeom prst="rect">
            <a:avLst/>
          </a:prstGeom>
        </p:spPr>
      </p:pic>
      <p:pic>
        <p:nvPicPr>
          <p:cNvPr id="17" name="Obrázek 16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695" y="6013649"/>
            <a:ext cx="1800000" cy="468000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606" y="1875261"/>
            <a:ext cx="1080000" cy="1527458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603" y="1875261"/>
            <a:ext cx="1080000" cy="1527458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600" y="1875261"/>
            <a:ext cx="1080000" cy="1527458"/>
          </a:xfrm>
          <a:prstGeom prst="rect">
            <a:avLst/>
          </a:prstGeom>
        </p:spPr>
      </p:pic>
      <p:pic>
        <p:nvPicPr>
          <p:cNvPr id="37" name="Obrázek 3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39" y="85297"/>
            <a:ext cx="720000" cy="1018305"/>
          </a:xfrm>
          <a:prstGeom prst="rect">
            <a:avLst/>
          </a:prstGeom>
        </p:spPr>
      </p:pic>
      <p:pic>
        <p:nvPicPr>
          <p:cNvPr id="41" name="Obrázek 4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324" y="85297"/>
            <a:ext cx="720000" cy="1018305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597" y="1875261"/>
            <a:ext cx="1080000" cy="1527458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593" y="1875261"/>
            <a:ext cx="1080000" cy="1527458"/>
          </a:xfrm>
          <a:prstGeom prst="rect">
            <a:avLst/>
          </a:prstGeom>
        </p:spPr>
      </p:pic>
      <p:pic>
        <p:nvPicPr>
          <p:cNvPr id="75" name="Obrázek 7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709" y="85297"/>
            <a:ext cx="720000" cy="1018305"/>
          </a:xfrm>
          <a:prstGeom prst="rect">
            <a:avLst/>
          </a:prstGeom>
        </p:spPr>
      </p:pic>
      <p:pic>
        <p:nvPicPr>
          <p:cNvPr id="76" name="Obrázek 7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094" y="85297"/>
            <a:ext cx="720000" cy="1018305"/>
          </a:xfrm>
          <a:prstGeom prst="rect">
            <a:avLst/>
          </a:prstGeom>
        </p:spPr>
      </p:pic>
      <p:pic>
        <p:nvPicPr>
          <p:cNvPr id="78" name="Obrázek 7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54" y="85297"/>
            <a:ext cx="720000" cy="1018305"/>
          </a:xfrm>
          <a:prstGeom prst="rect">
            <a:avLst/>
          </a:prstGeom>
        </p:spPr>
      </p:pic>
      <p:pic>
        <p:nvPicPr>
          <p:cNvPr id="79" name="Obrázek 7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308" y="85297"/>
            <a:ext cx="720000" cy="1018305"/>
          </a:xfrm>
          <a:prstGeom prst="rect">
            <a:avLst/>
          </a:prstGeom>
        </p:spPr>
      </p:pic>
      <p:pic>
        <p:nvPicPr>
          <p:cNvPr id="80" name="Obrázek 7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87" y="1042917"/>
            <a:ext cx="720000" cy="1018305"/>
          </a:xfrm>
          <a:prstGeom prst="rect">
            <a:avLst/>
          </a:prstGeom>
        </p:spPr>
      </p:pic>
      <p:pic>
        <p:nvPicPr>
          <p:cNvPr id="81" name="Obrázek 80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121" y="1042917"/>
            <a:ext cx="720000" cy="1018305"/>
          </a:xfrm>
          <a:prstGeom prst="rect">
            <a:avLst/>
          </a:prstGeom>
        </p:spPr>
      </p:pic>
      <p:pic>
        <p:nvPicPr>
          <p:cNvPr id="82" name="Obrázek 8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55" y="1042917"/>
            <a:ext cx="720000" cy="1018305"/>
          </a:xfrm>
          <a:prstGeom prst="rect">
            <a:avLst/>
          </a:prstGeom>
        </p:spPr>
      </p:pic>
      <p:pic>
        <p:nvPicPr>
          <p:cNvPr id="29" name="Obrázek 28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560" y="3195665"/>
            <a:ext cx="1080000" cy="1527458"/>
          </a:xfrm>
          <a:prstGeom prst="rect">
            <a:avLst/>
          </a:prstGeom>
        </p:spPr>
      </p:pic>
      <p:pic>
        <p:nvPicPr>
          <p:cNvPr id="30" name="Obrázek 29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361" y="3195665"/>
            <a:ext cx="1080000" cy="1527458"/>
          </a:xfrm>
          <a:prstGeom prst="rect">
            <a:avLst/>
          </a:prstGeom>
        </p:spPr>
      </p:pic>
      <p:pic>
        <p:nvPicPr>
          <p:cNvPr id="31" name="Obrázek 30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162" y="3195665"/>
            <a:ext cx="1080000" cy="1527458"/>
          </a:xfrm>
          <a:prstGeom prst="rect">
            <a:avLst/>
          </a:prstGeom>
        </p:spPr>
      </p:pic>
      <p:pic>
        <p:nvPicPr>
          <p:cNvPr id="33" name="Obrázek 32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964" y="3195665"/>
            <a:ext cx="1080000" cy="1527458"/>
          </a:xfrm>
          <a:prstGeom prst="rect">
            <a:avLst/>
          </a:prstGeom>
        </p:spPr>
      </p:pic>
      <p:pic>
        <p:nvPicPr>
          <p:cNvPr id="59" name="Obrázek 58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958" y="3195665"/>
            <a:ext cx="1080000" cy="1527458"/>
          </a:xfrm>
          <a:prstGeom prst="rect">
            <a:avLst/>
          </a:prstGeom>
        </p:spPr>
      </p:pic>
      <p:pic>
        <p:nvPicPr>
          <p:cNvPr id="66" name="Obrázek 65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989" y="1042917"/>
            <a:ext cx="720000" cy="1018305"/>
          </a:xfrm>
          <a:prstGeom prst="rect">
            <a:avLst/>
          </a:prstGeom>
        </p:spPr>
      </p:pic>
      <p:pic>
        <p:nvPicPr>
          <p:cNvPr id="67" name="Obrázek 66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955" y="1042917"/>
            <a:ext cx="720000" cy="1018305"/>
          </a:xfrm>
          <a:prstGeom prst="rect">
            <a:avLst/>
          </a:prstGeom>
        </p:spPr>
      </p:pic>
      <p:pic>
        <p:nvPicPr>
          <p:cNvPr id="62" name="Obrázek 61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868" y="6013649"/>
            <a:ext cx="1800000" cy="468000"/>
          </a:xfrm>
          <a:prstGeom prst="rect">
            <a:avLst/>
          </a:prstGeom>
        </p:spPr>
      </p:pic>
      <p:pic>
        <p:nvPicPr>
          <p:cNvPr id="69" name="Obrázek 68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271" y="5152559"/>
            <a:ext cx="1800000" cy="468000"/>
          </a:xfrm>
          <a:prstGeom prst="rect">
            <a:avLst/>
          </a:prstGeom>
        </p:spPr>
      </p:pic>
      <p:pic>
        <p:nvPicPr>
          <p:cNvPr id="70" name="Obrázek 69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874" y="5152559"/>
            <a:ext cx="1800000" cy="468000"/>
          </a:xfrm>
          <a:prstGeom prst="rect">
            <a:avLst/>
          </a:prstGeom>
        </p:spPr>
      </p:pic>
      <p:pic>
        <p:nvPicPr>
          <p:cNvPr id="71" name="Obrázek 70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467" y="5152559"/>
            <a:ext cx="1800000" cy="468000"/>
          </a:xfrm>
          <a:prstGeom prst="rect">
            <a:avLst/>
          </a:prstGeom>
        </p:spPr>
      </p:pic>
      <p:pic>
        <p:nvPicPr>
          <p:cNvPr id="72" name="Obrázek 71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098" y="5152559"/>
            <a:ext cx="1800000" cy="468000"/>
          </a:xfrm>
          <a:prstGeom prst="rect">
            <a:avLst/>
          </a:prstGeom>
        </p:spPr>
      </p:pic>
      <p:pic>
        <p:nvPicPr>
          <p:cNvPr id="73" name="Obrázek 7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759" y="3195665"/>
            <a:ext cx="1080000" cy="1527458"/>
          </a:xfrm>
          <a:prstGeom prst="rect">
            <a:avLst/>
          </a:prstGeom>
        </p:spPr>
      </p:pic>
      <p:sp>
        <p:nvSpPr>
          <p:cNvPr id="74" name="Obdélník 73"/>
          <p:cNvSpPr/>
          <p:nvPr/>
        </p:nvSpPr>
        <p:spPr>
          <a:xfrm>
            <a:off x="3205327" y="3296880"/>
            <a:ext cx="5220000" cy="34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7" name="Obrázek 76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22" y="1042917"/>
            <a:ext cx="720000" cy="1018305"/>
          </a:xfrm>
          <a:prstGeom prst="rect">
            <a:avLst/>
          </a:prstGeom>
        </p:spPr>
      </p:pic>
      <p:pic>
        <p:nvPicPr>
          <p:cNvPr id="83" name="Obrázek 8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088" y="1042917"/>
            <a:ext cx="720000" cy="1018305"/>
          </a:xfrm>
          <a:prstGeom prst="rect">
            <a:avLst/>
          </a:prstGeom>
        </p:spPr>
      </p:pic>
      <p:pic>
        <p:nvPicPr>
          <p:cNvPr id="84" name="Obrázek 8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54" y="1042917"/>
            <a:ext cx="720000" cy="1018305"/>
          </a:xfrm>
          <a:prstGeom prst="rect">
            <a:avLst/>
          </a:prstGeom>
        </p:spPr>
      </p:pic>
      <p:pic>
        <p:nvPicPr>
          <p:cNvPr id="85" name="Obrázek 8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220" y="1042917"/>
            <a:ext cx="720000" cy="1018305"/>
          </a:xfrm>
          <a:prstGeom prst="rect">
            <a:avLst/>
          </a:prstGeom>
        </p:spPr>
      </p:pic>
      <p:pic>
        <p:nvPicPr>
          <p:cNvPr id="86" name="Obrázek 8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848" y="85297"/>
            <a:ext cx="720000" cy="1018305"/>
          </a:xfrm>
          <a:prstGeom prst="rect">
            <a:avLst/>
          </a:prstGeom>
        </p:spPr>
      </p:pic>
      <p:pic>
        <p:nvPicPr>
          <p:cNvPr id="87" name="Obrázek 8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22" y="85297"/>
            <a:ext cx="720000" cy="1018305"/>
          </a:xfrm>
          <a:prstGeom prst="rect">
            <a:avLst/>
          </a:prstGeom>
        </p:spPr>
      </p:pic>
      <p:pic>
        <p:nvPicPr>
          <p:cNvPr id="88" name="Obrázek 87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12" y="85297"/>
            <a:ext cx="720000" cy="101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507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026" y="682359"/>
            <a:ext cx="5071540" cy="192331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2661534" y="1268117"/>
            <a:ext cx="6283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solidFill>
                  <a:schemeClr val="bg1"/>
                </a:solidFill>
              </a:rPr>
              <a:t>POS </a:t>
            </a:r>
            <a:r>
              <a:rPr lang="cs-CZ" sz="2800" b="1" dirty="0" err="1">
                <a:solidFill>
                  <a:schemeClr val="bg1"/>
                </a:solidFill>
              </a:rPr>
              <a:t>materials</a:t>
            </a:r>
            <a:endParaRPr lang="cs-CZ" sz="2800" b="1" dirty="0">
              <a:solidFill>
                <a:schemeClr val="bg1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6"/>
          <a:srcRect l="25893" t="9683" r="38304" b="634"/>
          <a:stretch/>
        </p:blipFill>
        <p:spPr>
          <a:xfrm>
            <a:off x="2090434" y="3368673"/>
            <a:ext cx="1979360" cy="2788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7"/>
          <a:srcRect l="2678" t="18413" r="15535" b="9048"/>
          <a:stretch/>
        </p:blipFill>
        <p:spPr>
          <a:xfrm>
            <a:off x="7886133" y="2243926"/>
            <a:ext cx="4158282" cy="2074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ovéPole 9"/>
          <p:cNvSpPr txBox="1"/>
          <p:nvPr/>
        </p:nvSpPr>
        <p:spPr>
          <a:xfrm>
            <a:off x="2086964" y="2904177"/>
            <a:ext cx="1441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Poster A4, A3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8104456" y="1802315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Banner</a:t>
            </a: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 rotWithShape="1">
          <a:blip r:embed="rId8"/>
          <a:srcRect l="2589" t="51428" r="14911" b="43493"/>
          <a:stretch/>
        </p:blipFill>
        <p:spPr>
          <a:xfrm>
            <a:off x="2068286" y="6252711"/>
            <a:ext cx="10058400" cy="348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ovéPole 12"/>
          <p:cNvSpPr txBox="1"/>
          <p:nvPr/>
        </p:nvSpPr>
        <p:spPr>
          <a:xfrm>
            <a:off x="4250693" y="5798164"/>
            <a:ext cx="1123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Shelf</a:t>
            </a:r>
            <a:r>
              <a:rPr lang="cs-CZ" dirty="0"/>
              <a:t> </a:t>
            </a:r>
            <a:r>
              <a:rPr lang="cs-CZ" dirty="0" err="1"/>
              <a:t>strip</a:t>
            </a:r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9"/>
          <a:srcRect l="2679" t="39842" r="1428" b="33016"/>
          <a:stretch/>
        </p:blipFill>
        <p:spPr>
          <a:xfrm>
            <a:off x="5184302" y="4556856"/>
            <a:ext cx="6901543" cy="1098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ovéPole 14"/>
          <p:cNvSpPr txBox="1"/>
          <p:nvPr/>
        </p:nvSpPr>
        <p:spPr>
          <a:xfrm>
            <a:off x="5393661" y="4102309"/>
            <a:ext cx="160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Topper</a:t>
            </a:r>
            <a:r>
              <a:rPr lang="cs-CZ" dirty="0"/>
              <a:t> magnet</a:t>
            </a:r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 rotWithShape="1">
          <a:blip r:embed="rId10"/>
          <a:srcRect l="45178" t="9682" r="43393"/>
          <a:stretch/>
        </p:blipFill>
        <p:spPr>
          <a:xfrm>
            <a:off x="366247" y="642876"/>
            <a:ext cx="1354470" cy="6021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ovéPole 16"/>
          <p:cNvSpPr txBox="1"/>
          <p:nvPr/>
        </p:nvSpPr>
        <p:spPr>
          <a:xfrm>
            <a:off x="372617" y="179027"/>
            <a:ext cx="1371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Shelfstopper</a:t>
            </a:r>
            <a:endParaRPr lang="cs-CZ" dirty="0"/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11"/>
          <a:srcRect l="31607" t="9048" r="44464" b="1111"/>
          <a:stretch/>
        </p:blipFill>
        <p:spPr>
          <a:xfrm>
            <a:off x="2146117" y="670248"/>
            <a:ext cx="1030835" cy="2177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091601" y="216426"/>
            <a:ext cx="104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Brochure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7698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529" y="2346923"/>
            <a:ext cx="8163792" cy="3096011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044565" y="2767280"/>
            <a:ext cx="38097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err="1">
                <a:solidFill>
                  <a:schemeClr val="bg1"/>
                </a:solidFill>
              </a:rPr>
              <a:t>Thank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for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your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attention</a:t>
            </a:r>
            <a:r>
              <a:rPr lang="cs-CZ" sz="4000" b="1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9978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02" y="-8057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3725794" y="316071"/>
            <a:ext cx="41135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err="1">
                <a:solidFill>
                  <a:schemeClr val="bg1"/>
                </a:solidFill>
              </a:rPr>
              <a:t>What</a:t>
            </a:r>
            <a:r>
              <a:rPr lang="cs-CZ" sz="4000" b="1" dirty="0">
                <a:solidFill>
                  <a:schemeClr val="bg1"/>
                </a:solidFill>
              </a:rPr>
              <a:t> do </a:t>
            </a:r>
            <a:r>
              <a:rPr lang="cs-CZ" sz="4000" b="1" dirty="0" err="1">
                <a:solidFill>
                  <a:schemeClr val="bg1"/>
                </a:solidFill>
              </a:rPr>
              <a:t>you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find</a:t>
            </a:r>
            <a:r>
              <a:rPr lang="cs-CZ" sz="4000" b="1" dirty="0">
                <a:solidFill>
                  <a:schemeClr val="bg1"/>
                </a:solidFill>
              </a:rPr>
              <a:t> on </a:t>
            </a:r>
            <a:r>
              <a:rPr lang="cs-CZ" sz="4000" b="1" dirty="0" err="1">
                <a:solidFill>
                  <a:schemeClr val="bg1"/>
                </a:solidFill>
              </a:rPr>
              <a:t>the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packaging</a:t>
            </a:r>
            <a:r>
              <a:rPr lang="cs-CZ" sz="40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6"/>
          <a:srcRect l="14837" t="10705" r="14076"/>
          <a:stretch/>
        </p:blipFill>
        <p:spPr>
          <a:xfrm>
            <a:off x="3725797" y="2211075"/>
            <a:ext cx="5595858" cy="3951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ovéPole 1"/>
          <p:cNvSpPr txBox="1"/>
          <p:nvPr/>
        </p:nvSpPr>
        <p:spPr>
          <a:xfrm>
            <a:off x="78152" y="2010110"/>
            <a:ext cx="3236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1. </a:t>
            </a:r>
            <a:r>
              <a:rPr lang="cs-CZ" dirty="0" err="1"/>
              <a:t>Reclosable</a:t>
            </a:r>
            <a:r>
              <a:rPr lang="cs-CZ" dirty="0"/>
              <a:t> </a:t>
            </a:r>
            <a:r>
              <a:rPr lang="cs-CZ" dirty="0" err="1"/>
              <a:t>zipper</a:t>
            </a:r>
            <a:r>
              <a:rPr lang="cs-CZ" dirty="0"/>
              <a:t> to </a:t>
            </a:r>
            <a:r>
              <a:rPr lang="cs-CZ" dirty="0" err="1"/>
              <a:t>protect</a:t>
            </a:r>
            <a:r>
              <a:rPr lang="cs-CZ" dirty="0"/>
              <a:t> </a:t>
            </a:r>
            <a:r>
              <a:rPr lang="cs-CZ" dirty="0" err="1"/>
              <a:t>freshness</a:t>
            </a:r>
            <a:r>
              <a:rPr lang="cs-CZ" dirty="0"/>
              <a:t> and taste</a:t>
            </a:r>
          </a:p>
        </p:txBody>
      </p:sp>
      <p:sp>
        <p:nvSpPr>
          <p:cNvPr id="8" name="Šipka doprava 7"/>
          <p:cNvSpPr/>
          <p:nvPr/>
        </p:nvSpPr>
        <p:spPr>
          <a:xfrm rot="828947">
            <a:off x="3200098" y="2409389"/>
            <a:ext cx="1860077" cy="1468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 rot="908939">
            <a:off x="2968540" y="3123952"/>
            <a:ext cx="2100445" cy="140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78152" y="2710553"/>
            <a:ext cx="32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2. </a:t>
            </a:r>
            <a:r>
              <a:rPr lang="cs-CZ" dirty="0" err="1"/>
              <a:t>Name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product</a:t>
            </a:r>
            <a:r>
              <a:rPr lang="cs-CZ" dirty="0"/>
              <a:t>, </a:t>
            </a:r>
            <a:r>
              <a:rPr lang="cs-CZ" dirty="0" err="1"/>
              <a:t>under</a:t>
            </a:r>
            <a:r>
              <a:rPr lang="cs-CZ" dirty="0"/>
              <a:t> </a:t>
            </a:r>
            <a:r>
              <a:rPr lang="cs-CZ" dirty="0" err="1"/>
              <a:t>flavor</a:t>
            </a:r>
            <a:endParaRPr lang="cs-CZ" dirty="0"/>
          </a:p>
        </p:txBody>
      </p:sp>
      <p:sp>
        <p:nvSpPr>
          <p:cNvPr id="11" name="Šipka doprava 10"/>
          <p:cNvSpPr/>
          <p:nvPr/>
        </p:nvSpPr>
        <p:spPr>
          <a:xfrm rot="908939">
            <a:off x="2813860" y="3607722"/>
            <a:ext cx="1823869" cy="1630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78151" y="3219141"/>
            <a:ext cx="32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3. </a:t>
            </a:r>
            <a:r>
              <a:rPr lang="cs-CZ" dirty="0" err="1"/>
              <a:t>Total</a:t>
            </a:r>
            <a:r>
              <a:rPr lang="cs-CZ" dirty="0"/>
              <a:t> </a:t>
            </a:r>
            <a:r>
              <a:rPr lang="cs-CZ" dirty="0" err="1"/>
              <a:t>amount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meat</a:t>
            </a:r>
            <a:endParaRPr lang="cs-CZ" dirty="0"/>
          </a:p>
        </p:txBody>
      </p:sp>
      <p:sp>
        <p:nvSpPr>
          <p:cNvPr id="13" name="Šipka doprava 12"/>
          <p:cNvSpPr/>
          <p:nvPr/>
        </p:nvSpPr>
        <p:spPr>
          <a:xfrm rot="908939">
            <a:off x="2972304" y="4218597"/>
            <a:ext cx="2003827" cy="1604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78151" y="3736942"/>
            <a:ext cx="3236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4. </a:t>
            </a:r>
            <a:r>
              <a:rPr lang="cs-CZ" dirty="0" err="1"/>
              <a:t>Illustrative</a:t>
            </a:r>
            <a:r>
              <a:rPr lang="cs-CZ" dirty="0"/>
              <a:t> </a:t>
            </a:r>
            <a:r>
              <a:rPr lang="cs-CZ" dirty="0" err="1"/>
              <a:t>picture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raw</a:t>
            </a:r>
            <a:r>
              <a:rPr lang="cs-CZ" dirty="0"/>
              <a:t> </a:t>
            </a:r>
            <a:r>
              <a:rPr lang="cs-CZ" dirty="0" err="1"/>
              <a:t>materials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8151" y="4263106"/>
            <a:ext cx="32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5. 5 </a:t>
            </a:r>
            <a:r>
              <a:rPr lang="cs-CZ" dirty="0" err="1"/>
              <a:t>main</a:t>
            </a:r>
            <a:r>
              <a:rPr lang="cs-CZ" dirty="0"/>
              <a:t> </a:t>
            </a:r>
            <a:r>
              <a:rPr lang="cs-CZ" dirty="0" err="1"/>
              <a:t>benefits</a:t>
            </a:r>
            <a:endParaRPr lang="cs-CZ" dirty="0"/>
          </a:p>
        </p:txBody>
      </p:sp>
      <p:sp>
        <p:nvSpPr>
          <p:cNvPr id="16" name="Šipka doprava 15"/>
          <p:cNvSpPr/>
          <p:nvPr/>
        </p:nvSpPr>
        <p:spPr>
          <a:xfrm rot="908939">
            <a:off x="2879298" y="4787446"/>
            <a:ext cx="2003827" cy="1604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78151" y="4676075"/>
            <a:ext cx="32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6. </a:t>
            </a:r>
            <a:r>
              <a:rPr lang="cs-CZ" dirty="0" err="1"/>
              <a:t>Content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proteins</a:t>
            </a:r>
            <a:r>
              <a:rPr lang="cs-CZ" dirty="0"/>
              <a:t> and </a:t>
            </a:r>
            <a:r>
              <a:rPr lang="cs-CZ" dirty="0" err="1"/>
              <a:t>fats</a:t>
            </a:r>
            <a:endParaRPr lang="cs-CZ" dirty="0"/>
          </a:p>
        </p:txBody>
      </p:sp>
      <p:sp>
        <p:nvSpPr>
          <p:cNvPr id="18" name="Šipka doprava 17"/>
          <p:cNvSpPr/>
          <p:nvPr/>
        </p:nvSpPr>
        <p:spPr>
          <a:xfrm rot="908939">
            <a:off x="2002391" y="5494879"/>
            <a:ext cx="3127110" cy="1614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 doprava 18"/>
          <p:cNvSpPr/>
          <p:nvPr/>
        </p:nvSpPr>
        <p:spPr>
          <a:xfrm rot="916794">
            <a:off x="2390128" y="5770907"/>
            <a:ext cx="1931692" cy="184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extovéPole 19"/>
          <p:cNvSpPr txBox="1"/>
          <p:nvPr/>
        </p:nvSpPr>
        <p:spPr>
          <a:xfrm>
            <a:off x="78151" y="5392803"/>
            <a:ext cx="323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7. </a:t>
            </a:r>
            <a:r>
              <a:rPr lang="cs-CZ" dirty="0" err="1"/>
              <a:t>Package</a:t>
            </a:r>
            <a:r>
              <a:rPr lang="cs-CZ" dirty="0"/>
              <a:t> </a:t>
            </a:r>
            <a:r>
              <a:rPr lang="cs-CZ" dirty="0" err="1"/>
              <a:t>size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9539290" y="1923283"/>
            <a:ext cx="2541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8. EAN </a:t>
            </a:r>
            <a:r>
              <a:rPr lang="cs-CZ" dirty="0" err="1"/>
              <a:t>code</a:t>
            </a:r>
            <a:r>
              <a:rPr lang="cs-CZ" dirty="0"/>
              <a:t> on </a:t>
            </a:r>
            <a:r>
              <a:rPr lang="cs-CZ" dirty="0" err="1"/>
              <a:t>the</a:t>
            </a:r>
            <a:r>
              <a:rPr lang="cs-CZ" dirty="0"/>
              <a:t> top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easy</a:t>
            </a:r>
            <a:r>
              <a:rPr lang="cs-CZ" dirty="0"/>
              <a:t> </a:t>
            </a:r>
            <a:r>
              <a:rPr lang="cs-CZ" dirty="0" err="1"/>
              <a:t>work</a:t>
            </a:r>
            <a:endParaRPr lang="cs-CZ" dirty="0"/>
          </a:p>
        </p:txBody>
      </p:sp>
      <p:sp>
        <p:nvSpPr>
          <p:cNvPr id="22" name="Šipka doprava 21"/>
          <p:cNvSpPr/>
          <p:nvPr/>
        </p:nvSpPr>
        <p:spPr>
          <a:xfrm rot="9505068">
            <a:off x="8761326" y="2132377"/>
            <a:ext cx="708280" cy="228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3" name="Šipka doprava 22"/>
          <p:cNvSpPr/>
          <p:nvPr/>
        </p:nvSpPr>
        <p:spPr>
          <a:xfrm rot="9426779">
            <a:off x="6758172" y="3351494"/>
            <a:ext cx="2917998" cy="1908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9615056" y="2614185"/>
            <a:ext cx="2541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9. </a:t>
            </a:r>
            <a:r>
              <a:rPr lang="cs-CZ" dirty="0" err="1"/>
              <a:t>Carrying</a:t>
            </a:r>
            <a:r>
              <a:rPr lang="cs-CZ" dirty="0"/>
              <a:t> </a:t>
            </a:r>
            <a:r>
              <a:rPr lang="cs-CZ" dirty="0" err="1"/>
              <a:t>ear</a:t>
            </a:r>
            <a:r>
              <a:rPr lang="cs-CZ" dirty="0"/>
              <a:t> – 6,5kg</a:t>
            </a:r>
          </a:p>
        </p:txBody>
      </p:sp>
      <p:sp>
        <p:nvSpPr>
          <p:cNvPr id="25" name="TextovéPole 24"/>
          <p:cNvSpPr txBox="1"/>
          <p:nvPr/>
        </p:nvSpPr>
        <p:spPr>
          <a:xfrm>
            <a:off x="9624613" y="3420943"/>
            <a:ext cx="2541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11. </a:t>
            </a:r>
            <a:r>
              <a:rPr lang="cs-CZ" dirty="0" err="1"/>
              <a:t>Main</a:t>
            </a:r>
            <a:r>
              <a:rPr lang="cs-CZ" dirty="0"/>
              <a:t> </a:t>
            </a:r>
            <a:r>
              <a:rPr lang="cs-CZ" dirty="0" err="1"/>
              <a:t>benefits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herbs</a:t>
            </a:r>
            <a:r>
              <a:rPr lang="cs-CZ" dirty="0"/>
              <a:t>, </a:t>
            </a:r>
            <a:r>
              <a:rPr lang="cs-CZ" dirty="0" err="1"/>
              <a:t>spices</a:t>
            </a:r>
            <a:r>
              <a:rPr lang="cs-CZ" dirty="0"/>
              <a:t> and </a:t>
            </a:r>
            <a:r>
              <a:rPr lang="cs-CZ" dirty="0" err="1"/>
              <a:t>fruit</a:t>
            </a:r>
            <a:endParaRPr lang="cs-CZ" dirty="0"/>
          </a:p>
        </p:txBody>
      </p:sp>
      <p:sp>
        <p:nvSpPr>
          <p:cNvPr id="26" name="Šipka doprava 25"/>
          <p:cNvSpPr/>
          <p:nvPr/>
        </p:nvSpPr>
        <p:spPr>
          <a:xfrm rot="9426779">
            <a:off x="7950968" y="4120160"/>
            <a:ext cx="1729096" cy="2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Šipka doprava 26"/>
          <p:cNvSpPr/>
          <p:nvPr/>
        </p:nvSpPr>
        <p:spPr>
          <a:xfrm rot="9426779">
            <a:off x="8968399" y="5099816"/>
            <a:ext cx="1090630" cy="2294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TextovéPole 27"/>
          <p:cNvSpPr txBox="1"/>
          <p:nvPr/>
        </p:nvSpPr>
        <p:spPr>
          <a:xfrm>
            <a:off x="9657831" y="4260883"/>
            <a:ext cx="2541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12. </a:t>
            </a:r>
            <a:r>
              <a:rPr lang="cs-CZ" dirty="0" err="1"/>
              <a:t>Guarantee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palatability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2611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8" y="75769"/>
            <a:ext cx="5430741" cy="20595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71" y="239659"/>
            <a:ext cx="3171884" cy="692199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027861" y="666357"/>
            <a:ext cx="6283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err="1">
                <a:solidFill>
                  <a:schemeClr val="bg1"/>
                </a:solidFill>
              </a:rPr>
              <a:t>Main</a:t>
            </a:r>
            <a:r>
              <a:rPr lang="cs-CZ" sz="4000" b="1" dirty="0">
                <a:solidFill>
                  <a:schemeClr val="bg1"/>
                </a:solidFill>
              </a:rPr>
              <a:t> </a:t>
            </a:r>
            <a:r>
              <a:rPr lang="cs-CZ" sz="4000" b="1" dirty="0" err="1">
                <a:solidFill>
                  <a:schemeClr val="bg1"/>
                </a:solidFill>
              </a:rPr>
              <a:t>benefits</a:t>
            </a:r>
            <a:endParaRPr lang="cs-CZ" sz="4000" b="1" dirty="0">
              <a:solidFill>
                <a:schemeClr val="bg1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59246" y="2377184"/>
            <a:ext cx="6406690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cs-CZ" sz="2000" b="1" dirty="0" err="1"/>
              <a:t>High</a:t>
            </a:r>
            <a:r>
              <a:rPr lang="cs-CZ" sz="2000" b="1" dirty="0"/>
              <a:t> </a:t>
            </a:r>
            <a:r>
              <a:rPr lang="cs-CZ" sz="2000" b="1" dirty="0" err="1"/>
              <a:t>content</a:t>
            </a:r>
            <a:r>
              <a:rPr lang="cs-CZ" sz="2000" b="1" dirty="0"/>
              <a:t> </a:t>
            </a:r>
            <a:r>
              <a:rPr lang="cs-CZ" sz="2000" b="1" dirty="0" err="1"/>
              <a:t>of</a:t>
            </a:r>
            <a:r>
              <a:rPr lang="cs-CZ" sz="2000" b="1" dirty="0"/>
              <a:t> </a:t>
            </a:r>
            <a:r>
              <a:rPr lang="cs-CZ" sz="2000" b="1" dirty="0" err="1"/>
              <a:t>meat</a:t>
            </a:r>
            <a:r>
              <a:rPr lang="cs-CZ" sz="2000" b="1" dirty="0"/>
              <a:t> </a:t>
            </a:r>
            <a:r>
              <a:rPr lang="cs-CZ" sz="2000" b="1" dirty="0" err="1"/>
              <a:t>with</a:t>
            </a:r>
            <a:r>
              <a:rPr lang="cs-CZ" sz="2000" b="1" dirty="0"/>
              <a:t> extra </a:t>
            </a:r>
            <a:r>
              <a:rPr lang="cs-CZ" sz="2000" b="1" dirty="0" err="1"/>
              <a:t>addition</a:t>
            </a:r>
            <a:r>
              <a:rPr lang="cs-CZ" sz="2000" b="1" dirty="0"/>
              <a:t> </a:t>
            </a:r>
            <a:r>
              <a:rPr lang="cs-CZ" sz="2000" b="1" dirty="0" err="1"/>
              <a:t>of</a:t>
            </a:r>
            <a:r>
              <a:rPr lang="cs-CZ" sz="2000" b="1" dirty="0"/>
              <a:t> </a:t>
            </a:r>
            <a:r>
              <a:rPr lang="cs-CZ" sz="2000" b="1" dirty="0" err="1"/>
              <a:t>fresh</a:t>
            </a:r>
            <a:r>
              <a:rPr lang="cs-CZ" sz="2000" b="1" dirty="0"/>
              <a:t> </a:t>
            </a:r>
            <a:r>
              <a:rPr lang="cs-CZ" sz="2000" b="1" dirty="0" err="1"/>
              <a:t>meat</a:t>
            </a:r>
            <a:r>
              <a:rPr lang="cs-CZ" sz="2000" b="1" dirty="0"/>
              <a:t> 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cs-CZ" sz="2000" b="1" dirty="0" err="1"/>
              <a:t>Low</a:t>
            </a:r>
            <a:r>
              <a:rPr lang="cs-CZ" sz="2000" b="1" dirty="0"/>
              <a:t> grain </a:t>
            </a:r>
            <a:r>
              <a:rPr lang="cs-CZ" sz="2000" b="1" dirty="0" err="1"/>
              <a:t>formula</a:t>
            </a:r>
            <a:r>
              <a:rPr lang="cs-CZ" sz="2000" b="1" dirty="0"/>
              <a:t> – </a:t>
            </a:r>
            <a:r>
              <a:rPr lang="cs-CZ" sz="2000" b="1" dirty="0" err="1"/>
              <a:t>low</a:t>
            </a:r>
            <a:r>
              <a:rPr lang="cs-CZ" sz="2000" b="1" dirty="0"/>
              <a:t> in </a:t>
            </a:r>
            <a:r>
              <a:rPr lang="cs-CZ" sz="2000" b="1" dirty="0" err="1"/>
              <a:t>cereals</a:t>
            </a:r>
            <a:endParaRPr lang="cs-CZ" sz="2000" b="1" dirty="0"/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cs-CZ" sz="2000" b="1" dirty="0" err="1"/>
              <a:t>Wheat</a:t>
            </a:r>
            <a:r>
              <a:rPr lang="cs-CZ" sz="2000" b="1" dirty="0"/>
              <a:t> gluten free nebo Gluten free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cs-CZ" sz="2000" b="1" dirty="0" err="1"/>
              <a:t>Enriched</a:t>
            </a:r>
            <a:r>
              <a:rPr lang="cs-CZ" sz="2000" b="1" dirty="0"/>
              <a:t> in </a:t>
            </a:r>
            <a:r>
              <a:rPr lang="cs-CZ" sz="2000" b="1" dirty="0" err="1"/>
              <a:t>special</a:t>
            </a:r>
            <a:r>
              <a:rPr lang="cs-CZ" sz="2000" b="1" dirty="0"/>
              <a:t> mix </a:t>
            </a:r>
            <a:r>
              <a:rPr lang="cs-CZ" sz="2000" b="1" dirty="0" err="1"/>
              <a:t>of</a:t>
            </a:r>
            <a:r>
              <a:rPr lang="cs-CZ" sz="2000" b="1" dirty="0"/>
              <a:t> </a:t>
            </a:r>
            <a:r>
              <a:rPr lang="cs-CZ" sz="2000" b="1" dirty="0" err="1"/>
              <a:t>herbs</a:t>
            </a:r>
            <a:r>
              <a:rPr lang="cs-CZ" sz="2000" b="1" dirty="0"/>
              <a:t>, </a:t>
            </a:r>
            <a:r>
              <a:rPr lang="cs-CZ" sz="2000" b="1" dirty="0" err="1"/>
              <a:t>spices</a:t>
            </a:r>
            <a:r>
              <a:rPr lang="cs-CZ" sz="2000" b="1" dirty="0"/>
              <a:t> and </a:t>
            </a:r>
            <a:r>
              <a:rPr lang="cs-CZ" sz="2000" b="1" dirty="0" err="1"/>
              <a:t>dried</a:t>
            </a:r>
            <a:r>
              <a:rPr lang="cs-CZ" sz="2000" b="1" dirty="0"/>
              <a:t> </a:t>
            </a:r>
            <a:r>
              <a:rPr lang="cs-CZ" sz="2000" b="1" dirty="0" err="1"/>
              <a:t>fruit</a:t>
            </a:r>
            <a:endParaRPr lang="cs-CZ" sz="2000" b="1" dirty="0"/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cs-CZ" sz="2000" b="1" dirty="0" err="1"/>
              <a:t>Specially</a:t>
            </a:r>
            <a:r>
              <a:rPr lang="cs-CZ" sz="2000" b="1" dirty="0"/>
              <a:t> </a:t>
            </a:r>
            <a:r>
              <a:rPr lang="cs-CZ" sz="2000" b="1" dirty="0" err="1"/>
              <a:t>recipes</a:t>
            </a:r>
            <a:r>
              <a:rPr lang="cs-CZ" sz="2000" b="1" dirty="0"/>
              <a:t> </a:t>
            </a:r>
            <a:r>
              <a:rPr lang="cs-CZ" sz="2000" b="1" dirty="0" err="1"/>
              <a:t>adapted</a:t>
            </a:r>
            <a:r>
              <a:rPr lang="cs-CZ" sz="2000" b="1" dirty="0"/>
              <a:t> to </a:t>
            </a:r>
            <a:r>
              <a:rPr lang="cs-CZ" sz="2000" b="1" dirty="0" err="1"/>
              <a:t>cat´s</a:t>
            </a:r>
            <a:r>
              <a:rPr lang="cs-CZ" sz="2000" b="1" dirty="0"/>
              <a:t> </a:t>
            </a:r>
            <a:r>
              <a:rPr lang="cs-CZ" sz="2000" b="1" dirty="0" err="1"/>
              <a:t>race</a:t>
            </a:r>
            <a:r>
              <a:rPr lang="cs-CZ" sz="2000" b="1" dirty="0"/>
              <a:t> and </a:t>
            </a:r>
            <a:r>
              <a:rPr lang="cs-CZ" sz="2000" b="1" dirty="0" err="1"/>
              <a:t>stage</a:t>
            </a:r>
            <a:r>
              <a:rPr lang="cs-CZ" sz="2000" b="1" dirty="0"/>
              <a:t> </a:t>
            </a:r>
            <a:r>
              <a:rPr lang="cs-CZ" sz="2000" b="1" dirty="0" err="1"/>
              <a:t>of</a:t>
            </a:r>
            <a:r>
              <a:rPr lang="cs-CZ" sz="2000" b="1" dirty="0"/>
              <a:t> </a:t>
            </a:r>
            <a:r>
              <a:rPr lang="cs-CZ" sz="2000" b="1" dirty="0" err="1"/>
              <a:t>life</a:t>
            </a:r>
            <a:endParaRPr lang="cs-CZ" sz="2000" b="1" dirty="0"/>
          </a:p>
          <a:p>
            <a:pPr marL="342900" indent="-342900">
              <a:lnSpc>
                <a:spcPct val="200000"/>
              </a:lnSpc>
              <a:buFontTx/>
              <a:buChar char="-"/>
            </a:pPr>
            <a:endParaRPr lang="cs-CZ" sz="2000" b="1" dirty="0"/>
          </a:p>
          <a:p>
            <a:pPr marL="342900" indent="-342900">
              <a:buFontTx/>
              <a:buChar char="-"/>
            </a:pP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4224350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9479" t="43145" r="24688" b="21097"/>
          <a:stretch/>
        </p:blipFill>
        <p:spPr>
          <a:xfrm>
            <a:off x="887811" y="3814152"/>
            <a:ext cx="7229939" cy="282973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5"/>
          <a:srcRect l="36563" t="19059" r="32708" b="59264"/>
          <a:stretch/>
        </p:blipFill>
        <p:spPr>
          <a:xfrm>
            <a:off x="244949" y="59083"/>
            <a:ext cx="3970650" cy="15748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6"/>
          <a:srcRect l="6033" t="61165" r="80707" b="12542"/>
          <a:stretch/>
        </p:blipFill>
        <p:spPr>
          <a:xfrm>
            <a:off x="4300753" y="59083"/>
            <a:ext cx="1359818" cy="151586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563" y="2242451"/>
            <a:ext cx="3266247" cy="4615549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5" name="TextovéPole 4"/>
          <p:cNvSpPr txBox="1"/>
          <p:nvPr/>
        </p:nvSpPr>
        <p:spPr>
          <a:xfrm>
            <a:off x="244949" y="1692966"/>
            <a:ext cx="785933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Kitten</a:t>
            </a:r>
            <a:r>
              <a:rPr lang="cs-CZ" sz="2000" b="1" dirty="0"/>
              <a:t> </a:t>
            </a:r>
            <a:r>
              <a:rPr lang="cs-CZ" sz="2000" b="1" dirty="0" err="1"/>
              <a:t>Chicken</a:t>
            </a:r>
            <a:endParaRPr lang="cs-CZ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fresh and dried chicken and dried turkey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Complete  &amp; balanced nutrition for proper growth and development of kittens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Contains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essential</a:t>
            </a:r>
            <a:r>
              <a:rPr lang="cs-CZ" dirty="0"/>
              <a:t> </a:t>
            </a:r>
            <a:r>
              <a:rPr lang="cs-CZ" dirty="0" err="1"/>
              <a:t>vitamins</a:t>
            </a:r>
            <a:r>
              <a:rPr lang="cs-CZ" dirty="0"/>
              <a:t> and </a:t>
            </a:r>
            <a:r>
              <a:rPr lang="cs-CZ" dirty="0" err="1"/>
              <a:t>minerals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vitality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High</a:t>
            </a:r>
            <a:r>
              <a:rPr lang="cs-CZ" dirty="0"/>
              <a:t> </a:t>
            </a:r>
            <a:r>
              <a:rPr lang="cs-CZ" dirty="0" err="1"/>
              <a:t>content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quality</a:t>
            </a:r>
            <a:r>
              <a:rPr lang="cs-CZ" dirty="0"/>
              <a:t> and </a:t>
            </a:r>
            <a:r>
              <a:rPr lang="cs-CZ" dirty="0" err="1"/>
              <a:t>digestible</a:t>
            </a:r>
            <a:r>
              <a:rPr lang="cs-CZ" dirty="0"/>
              <a:t> protein to </a:t>
            </a:r>
            <a:r>
              <a:rPr lang="cs-CZ" dirty="0" err="1"/>
              <a:t>build</a:t>
            </a:r>
            <a:r>
              <a:rPr lang="cs-CZ" dirty="0"/>
              <a:t> </a:t>
            </a:r>
            <a:r>
              <a:rPr lang="cs-CZ" dirty="0" err="1"/>
              <a:t>strong</a:t>
            </a:r>
            <a:r>
              <a:rPr lang="cs-CZ" dirty="0"/>
              <a:t> body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Natural </a:t>
            </a:r>
            <a:r>
              <a:rPr lang="cs-CZ" dirty="0" err="1"/>
              <a:t>antioxidants</a:t>
            </a:r>
            <a:r>
              <a:rPr lang="cs-CZ" dirty="0"/>
              <a:t>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heart</a:t>
            </a:r>
            <a:r>
              <a:rPr lang="cs-CZ" dirty="0"/>
              <a:t> </a:t>
            </a:r>
            <a:r>
              <a:rPr lang="cs-CZ" dirty="0" err="1"/>
              <a:t>protection</a:t>
            </a:r>
            <a:r>
              <a:rPr lang="cs-CZ" dirty="0"/>
              <a:t> and to </a:t>
            </a:r>
            <a:r>
              <a:rPr lang="cs-CZ" dirty="0" err="1"/>
              <a:t>prevent</a:t>
            </a:r>
            <a:r>
              <a:rPr lang="cs-CZ" dirty="0"/>
              <a:t> </a:t>
            </a:r>
            <a:r>
              <a:rPr lang="cs-CZ" dirty="0" err="1"/>
              <a:t>illness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err="1"/>
              <a:t>Intestinal</a:t>
            </a:r>
            <a:r>
              <a:rPr lang="cs-CZ" dirty="0"/>
              <a:t> care by </a:t>
            </a:r>
            <a:r>
              <a:rPr lang="cs-CZ" dirty="0" err="1"/>
              <a:t>additioning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prebiotics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721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/>
          <a:srcRect l="22989" t="33132" r="58098" b="53915"/>
          <a:stretch/>
        </p:blipFill>
        <p:spPr>
          <a:xfrm>
            <a:off x="344556" y="92765"/>
            <a:ext cx="4026689" cy="155050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/>
          <a:srcRect l="18533" t="74891" r="53097" b="3262"/>
          <a:stretch/>
        </p:blipFill>
        <p:spPr>
          <a:xfrm>
            <a:off x="344556" y="3768019"/>
            <a:ext cx="6611545" cy="286247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20815" t="41639" r="72011" b="47341"/>
          <a:stretch/>
        </p:blipFill>
        <p:spPr>
          <a:xfrm>
            <a:off x="4563401" y="254666"/>
            <a:ext cx="1401970" cy="121079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007" y="2391181"/>
            <a:ext cx="3160993" cy="4466819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" name="TextovéPole 8"/>
          <p:cNvSpPr txBox="1"/>
          <p:nvPr/>
        </p:nvSpPr>
        <p:spPr>
          <a:xfrm>
            <a:off x="244949" y="1692966"/>
            <a:ext cx="811863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Kitten</a:t>
            </a:r>
            <a:r>
              <a:rPr lang="cs-CZ" sz="2000" b="1" dirty="0"/>
              <a:t> </a:t>
            </a:r>
            <a:r>
              <a:rPr lang="cs-CZ" sz="2000" b="1" dirty="0" err="1"/>
              <a:t>Salmon</a:t>
            </a:r>
            <a:endParaRPr lang="cs-CZ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fresh and dried </a:t>
            </a:r>
            <a:r>
              <a:rPr lang="cs-CZ" dirty="0" err="1"/>
              <a:t>salmon</a:t>
            </a:r>
            <a:r>
              <a:rPr lang="en-US" dirty="0"/>
              <a:t> and dried </a:t>
            </a:r>
            <a:r>
              <a:rPr lang="cs-CZ" dirty="0" err="1"/>
              <a:t>chicken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Complete  &amp; balanced nutrition for proper growth and development of kittens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Contains all essential vitamins and minerals for vitality &amp; strengthening immunity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High content of quality fish protein to build strong body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Omega3 &amp; 6 fatty acid provides shiny coat and healthy skin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Clay minerals for bone support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3497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4"/>
          <a:srcRect l="29186" t="49951" r="24401" b="11962"/>
          <a:stretch/>
        </p:blipFill>
        <p:spPr>
          <a:xfrm>
            <a:off x="1371599" y="3931080"/>
            <a:ext cx="5962628" cy="275090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5"/>
          <a:srcRect l="32445" t="49951" r="56250" b="31876"/>
          <a:stretch/>
        </p:blipFill>
        <p:spPr>
          <a:xfrm>
            <a:off x="4081669" y="293984"/>
            <a:ext cx="1378226" cy="124570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5"/>
          <a:srcRect l="36576" t="25399" r="32554" b="52561"/>
          <a:stretch/>
        </p:blipFill>
        <p:spPr>
          <a:xfrm>
            <a:off x="212034" y="161462"/>
            <a:ext cx="3763618" cy="151074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717" y="2218796"/>
            <a:ext cx="3357655" cy="4744719"/>
          </a:xfrm>
          <a:prstGeom prst="rect">
            <a:avLst/>
          </a:prstGeom>
          <a:effectLst>
            <a:outerShdw blurRad="1651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TextovéPole 6"/>
          <p:cNvSpPr txBox="1"/>
          <p:nvPr/>
        </p:nvSpPr>
        <p:spPr>
          <a:xfrm>
            <a:off x="244949" y="1692966"/>
            <a:ext cx="941610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/>
              <a:t>Ontario </a:t>
            </a:r>
            <a:r>
              <a:rPr lang="cs-CZ" sz="2000" b="1" dirty="0" err="1"/>
              <a:t>Hairball</a:t>
            </a:r>
            <a:r>
              <a:rPr lang="cs-CZ" sz="2000" b="1" dirty="0"/>
              <a:t> </a:t>
            </a:r>
            <a:r>
              <a:rPr lang="cs-CZ" sz="2000" b="1" dirty="0" err="1"/>
              <a:t>Duck</a:t>
            </a:r>
            <a:r>
              <a:rPr lang="en-US" sz="2000" b="1" dirty="0"/>
              <a:t>&amp;</a:t>
            </a:r>
            <a:r>
              <a:rPr lang="cs-CZ" sz="2000" b="1" dirty="0" err="1"/>
              <a:t>Chicken</a:t>
            </a:r>
            <a:endParaRPr lang="cs-CZ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A recipe based on dried </a:t>
            </a:r>
            <a:r>
              <a:rPr lang="cs-CZ" dirty="0" err="1"/>
              <a:t>duck</a:t>
            </a:r>
            <a:r>
              <a:rPr lang="cs-CZ" dirty="0"/>
              <a:t> </a:t>
            </a:r>
            <a:r>
              <a:rPr lang="cs-CZ" dirty="0" err="1"/>
              <a:t>meat</a:t>
            </a:r>
            <a:r>
              <a:rPr lang="en-US" dirty="0"/>
              <a:t> and </a:t>
            </a:r>
            <a:r>
              <a:rPr lang="cs-CZ" dirty="0" err="1"/>
              <a:t>fresh</a:t>
            </a:r>
            <a:r>
              <a:rPr lang="cs-CZ" dirty="0"/>
              <a:t> and </a:t>
            </a:r>
            <a:r>
              <a:rPr lang="cs-CZ" dirty="0" err="1"/>
              <a:t>dried</a:t>
            </a:r>
            <a:r>
              <a:rPr lang="cs-CZ" dirty="0"/>
              <a:t> </a:t>
            </a:r>
            <a:r>
              <a:rPr lang="cs-CZ" dirty="0" err="1"/>
              <a:t>chicken</a:t>
            </a:r>
            <a:r>
              <a:rPr lang="cs-CZ" dirty="0"/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Complete  &amp; balanced nutrition for adult cats with special anti-hairball formula 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/>
              <a:t>Anti-</a:t>
            </a:r>
            <a:r>
              <a:rPr lang="cs-CZ" dirty="0" err="1"/>
              <a:t>hairball</a:t>
            </a:r>
            <a:r>
              <a:rPr lang="cs-CZ" dirty="0"/>
              <a:t> – </a:t>
            </a:r>
            <a:r>
              <a:rPr lang="en-US" dirty="0"/>
              <a:t>high concentration of </a:t>
            </a:r>
            <a:r>
              <a:rPr lang="en-US" dirty="0" err="1"/>
              <a:t>fibre</a:t>
            </a:r>
            <a:r>
              <a:rPr lang="en-US" dirty="0"/>
              <a:t> to ensure easy flow of hairball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Psyllium husk &amp; dried chicory to promote cleaning of intestinal tract and organism </a:t>
            </a:r>
            <a:r>
              <a:rPr lang="en-US" dirty="0" err="1"/>
              <a:t>detoxication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Special spice mix with antibacterial &amp; antiseptic effect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Natural antioxidants for illness and heart protection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218380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7455</TotalTime>
  <Words>2111</Words>
  <Application>Microsoft Office PowerPoint</Application>
  <PresentationFormat>Širokoúhlá obrazovka</PresentationFormat>
  <Paragraphs>337</Paragraphs>
  <Slides>45</Slides>
  <Notes>45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50" baseType="lpstr">
      <vt:lpstr>Arial</vt:lpstr>
      <vt:lpstr>Calibri</vt:lpstr>
      <vt:lpstr>Calibri Light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Ettlová</dc:creator>
  <cp:lastModifiedBy>Helena Ettlová</cp:lastModifiedBy>
  <cp:revision>202</cp:revision>
  <cp:lastPrinted>2018-09-13T12:36:36Z</cp:lastPrinted>
  <dcterms:created xsi:type="dcterms:W3CDTF">2018-03-01T06:25:35Z</dcterms:created>
  <dcterms:modified xsi:type="dcterms:W3CDTF">2018-10-09T17:48:45Z</dcterms:modified>
</cp:coreProperties>
</file>